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slides/slide40.xml" ContentType="application/vnd.openxmlformats-officedocument.presentationml.slide+xml"/>
  <Override PartName="/ppt/tableStyles.xml" ContentType="application/vnd.openxmlformats-officedocument.presentationml.tableStyles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Default Extension="jpeg" ContentType="image/jpe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8"/>
  </p:notesMasterIdLst>
  <p:sldIdLst>
    <p:sldId id="266" r:id="rId2"/>
    <p:sldId id="263" r:id="rId3"/>
    <p:sldId id="267" r:id="rId4"/>
    <p:sldId id="268" r:id="rId5"/>
    <p:sldId id="269" r:id="rId6"/>
    <p:sldId id="270" r:id="rId7"/>
    <p:sldId id="271" r:id="rId8"/>
    <p:sldId id="274" r:id="rId9"/>
    <p:sldId id="275" r:id="rId10"/>
    <p:sldId id="276" r:id="rId11"/>
    <p:sldId id="282" r:id="rId12"/>
    <p:sldId id="283" r:id="rId13"/>
    <p:sldId id="297" r:id="rId14"/>
    <p:sldId id="278" r:id="rId15"/>
    <p:sldId id="277" r:id="rId16"/>
    <p:sldId id="307" r:id="rId17"/>
    <p:sldId id="279" r:id="rId18"/>
    <p:sldId id="280" r:id="rId19"/>
    <p:sldId id="281" r:id="rId20"/>
    <p:sldId id="284" r:id="rId21"/>
    <p:sldId id="285" r:id="rId22"/>
    <p:sldId id="286" r:id="rId23"/>
    <p:sldId id="287" r:id="rId24"/>
    <p:sldId id="288" r:id="rId25"/>
    <p:sldId id="296" r:id="rId26"/>
    <p:sldId id="289" r:id="rId27"/>
    <p:sldId id="292" r:id="rId28"/>
    <p:sldId id="291" r:id="rId29"/>
    <p:sldId id="290" r:id="rId30"/>
    <p:sldId id="293" r:id="rId31"/>
    <p:sldId id="294" r:id="rId32"/>
    <p:sldId id="295" r:id="rId33"/>
    <p:sldId id="298" r:id="rId34"/>
    <p:sldId id="299" r:id="rId35"/>
    <p:sldId id="306" r:id="rId36"/>
    <p:sldId id="300" r:id="rId37"/>
    <p:sldId id="301" r:id="rId38"/>
    <p:sldId id="314" r:id="rId39"/>
    <p:sldId id="302" r:id="rId40"/>
    <p:sldId id="313" r:id="rId41"/>
    <p:sldId id="303" r:id="rId42"/>
    <p:sldId id="305" r:id="rId43"/>
    <p:sldId id="304" r:id="rId44"/>
    <p:sldId id="312" r:id="rId45"/>
    <p:sldId id="315" r:id="rId46"/>
    <p:sldId id="316" r:id="rId47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99"/>
    <a:srgbClr val="0000FF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22" d="100"/>
          <a:sy n="122" d="100"/>
        </p:scale>
        <p:origin x="-1314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58746A-7433-4E44-BB5D-246805387875}" type="datetimeFigureOut">
              <a:rPr lang="zh-TW" altLang="en-US" smtClean="0"/>
              <a:pPr/>
              <a:t>2019/9/12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D08E5E-C6FD-4DF8-A668-53D5E3A30D3D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7651" name="備忘稿版面配置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27652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0107E5AA-5928-4FBB-860C-FE77B58205F9}" type="slidenum">
              <a:rPr lang="zh-TW" altLang="en-US" smtClean="0"/>
              <a:pPr/>
              <a:t>10</a:t>
            </a:fld>
            <a:endParaRPr lang="zh-TW" altLang="en-US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8675" name="備忘稿版面配置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28676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B96F262E-2B15-4218-9975-B9172CC1D3E7}" type="slidenum">
              <a:rPr lang="zh-TW" altLang="en-US" smtClean="0"/>
              <a:pPr/>
              <a:t>15</a:t>
            </a:fld>
            <a:endParaRPr lang="zh-TW" altLang="en-US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8675" name="備忘稿版面配置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28676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B96F262E-2B15-4218-9975-B9172CC1D3E7}" type="slidenum">
              <a:rPr lang="zh-TW" altLang="en-US" smtClean="0"/>
              <a:pPr/>
              <a:t>16</a:t>
            </a:fld>
            <a:endParaRPr lang="zh-TW" alt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C:\Users\ims\Desktop\PP底色2.jp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0"/>
            <a:ext cx="9154171" cy="6858000"/>
          </a:xfrm>
          <a:prstGeom prst="rect">
            <a:avLst/>
          </a:prstGeom>
          <a:noFill/>
        </p:spPr>
      </p:pic>
      <p:sp>
        <p:nvSpPr>
          <p:cNvPr id="4" name="文字方塊 3"/>
          <p:cNvSpPr txBox="1"/>
          <p:nvPr userDrawn="1"/>
        </p:nvSpPr>
        <p:spPr>
          <a:xfrm>
            <a:off x="2786050" y="5286388"/>
            <a:ext cx="38576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F733865C-9BD0-4EC9-9866-78E63ECA05F4}" type="datetime4">
              <a:rPr lang="en-US" altLang="zh-TW" sz="3600" smtClean="0">
                <a:solidFill>
                  <a:srgbClr val="000099"/>
                </a:solidFill>
              </a:rPr>
              <a:pPr/>
              <a:t>September 12, 2019</a:t>
            </a:fld>
            <a:endParaRPr lang="zh-TW" altLang="en-US" sz="3600" dirty="0">
              <a:solidFill>
                <a:srgbClr val="000099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368264"/>
            <a:ext cx="8229600" cy="989034"/>
          </a:xfrm>
        </p:spPr>
        <p:txBody>
          <a:bodyPr/>
          <a:lstStyle>
            <a:lvl1pPr>
              <a:defRPr>
                <a:solidFill>
                  <a:srgbClr val="000099"/>
                </a:solidFill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Font typeface="Wingdings" pitchFamily="2" charset="2"/>
              <a:buChar char="n"/>
              <a:defRPr>
                <a:solidFill>
                  <a:srgbClr val="000099"/>
                </a:solidFill>
              </a:defRPr>
            </a:lvl1pPr>
            <a:lvl2pPr>
              <a:buFont typeface="Wingdings" pitchFamily="2" charset="2"/>
              <a:buChar char="n"/>
              <a:defRPr>
                <a:solidFill>
                  <a:srgbClr val="000099"/>
                </a:solidFill>
              </a:defRPr>
            </a:lvl2pPr>
            <a:lvl3pPr>
              <a:buFont typeface="Wingdings" pitchFamily="2" charset="2"/>
              <a:buChar char="n"/>
              <a:defRPr>
                <a:solidFill>
                  <a:srgbClr val="000099"/>
                </a:solidFill>
              </a:defRPr>
            </a:lvl3pPr>
            <a:lvl4pPr>
              <a:buFont typeface="Wingdings" pitchFamily="2" charset="2"/>
              <a:buChar char="n"/>
              <a:defRPr>
                <a:solidFill>
                  <a:srgbClr val="000099"/>
                </a:solidFill>
              </a:defRPr>
            </a:lvl4pPr>
            <a:lvl5pPr>
              <a:buFont typeface="Wingdings" pitchFamily="2" charset="2"/>
              <a:buChar char="n"/>
              <a:defRPr>
                <a:solidFill>
                  <a:srgbClr val="000099"/>
                </a:solidFill>
              </a:defRPr>
            </a:lvl5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C:\Users\ims\Desktop\PP底色3.jpg"/>
          <p:cNvPicPr>
            <a:picLocks noChangeAspect="1"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-1" y="0"/>
            <a:ext cx="9154171" cy="6858000"/>
          </a:xfrm>
          <a:prstGeom prst="rect">
            <a:avLst/>
          </a:prstGeom>
          <a:noFill/>
        </p:spPr>
      </p:pic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9" name="文字方塊 8"/>
          <p:cNvSpPr txBox="1"/>
          <p:nvPr userDrawn="1"/>
        </p:nvSpPr>
        <p:spPr>
          <a:xfrm>
            <a:off x="4143372" y="6417254"/>
            <a:ext cx="500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FD60F35F-5050-4C51-A93E-D11635D097C2}" type="slidenum">
              <a:rPr lang="zh-TW" altLang="en-US" smtClean="0">
                <a:solidFill>
                  <a:srgbClr val="000099"/>
                </a:solidFill>
              </a:rPr>
              <a:pPr/>
              <a:t>‹#›</a:t>
            </a:fld>
            <a:endParaRPr lang="zh-TW" altLang="en-US" dirty="0">
              <a:solidFill>
                <a:srgbClr val="000099"/>
              </a:solidFill>
            </a:endParaRPr>
          </a:p>
        </p:txBody>
      </p:sp>
      <p:sp>
        <p:nvSpPr>
          <p:cNvPr id="10" name="文字方塊 9"/>
          <p:cNvSpPr txBox="1"/>
          <p:nvPr userDrawn="1"/>
        </p:nvSpPr>
        <p:spPr>
          <a:xfrm>
            <a:off x="71406" y="6417254"/>
            <a:ext cx="2857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0481069E-A3BE-4A4B-B9D5-42F07D9BD6B2}" type="datetime4">
              <a:rPr lang="en-US" altLang="zh-TW" smtClean="0">
                <a:solidFill>
                  <a:srgbClr val="000099"/>
                </a:solidFill>
              </a:rPr>
              <a:pPr/>
              <a:t>September 12, 2019</a:t>
            </a:fld>
            <a:endParaRPr lang="zh-TW" altLang="en-US" dirty="0">
              <a:solidFill>
                <a:srgbClr val="000099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rgbClr val="0000FF"/>
          </a:solidFill>
          <a:latin typeface="標楷體" pitchFamily="65" charset="-120"/>
          <a:ea typeface="標楷體" pitchFamily="65" charset="-120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rgbClr val="0000FF"/>
          </a:solidFill>
          <a:latin typeface="標楷體" pitchFamily="65" charset="-120"/>
          <a:ea typeface="標楷體" pitchFamily="65" charset="-120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rgbClr val="0000FF"/>
          </a:solidFill>
          <a:latin typeface="標楷體" pitchFamily="65" charset="-120"/>
          <a:ea typeface="標楷體" pitchFamily="65" charset="-120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rgbClr val="0000FF"/>
          </a:solidFill>
          <a:latin typeface="標楷體" pitchFamily="65" charset="-120"/>
          <a:ea typeface="標楷體" pitchFamily="65" charset="-120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rgbClr val="0000FF"/>
          </a:solidFill>
          <a:latin typeface="標楷體" pitchFamily="65" charset="-120"/>
          <a:ea typeface="標楷體" pitchFamily="65" charset="-120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rgbClr val="0000FF"/>
          </a:solidFill>
          <a:latin typeface="標楷體" pitchFamily="65" charset="-120"/>
          <a:ea typeface="標楷體" pitchFamily="65" charset="-120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jpeg"/><Relationship Id="rId4" Type="http://schemas.openxmlformats.org/officeDocument/2006/relationships/image" Target="../media/image3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 txBox="1">
            <a:spLocks/>
          </p:cNvSpPr>
          <p:nvPr/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54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5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標楷體" pitchFamily="65" charset="-120"/>
                <a:ea typeface="標楷體" pitchFamily="65" charset="-120"/>
                <a:cs typeface="+mj-cs"/>
              </a:rPr>
              <a:t>IMS Aries</a:t>
            </a:r>
            <a:r>
              <a:rPr kumimoji="0" lang="zh-TW" altLang="en-US" sz="5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標楷體" pitchFamily="65" charset="-120"/>
                <a:ea typeface="標楷體" pitchFamily="65" charset="-120"/>
                <a:cs typeface="+mj-cs"/>
              </a:rPr>
              <a:t>軟體介紹</a:t>
            </a:r>
            <a:endParaRPr kumimoji="0" lang="zh-TW" altLang="en-US" sz="5400" b="0" i="0" u="none" strike="noStrike" kern="1200" cap="none" spc="0" normalizeH="0" baseline="0" noProof="0" dirty="0">
              <a:ln>
                <a:noFill/>
              </a:ln>
              <a:solidFill>
                <a:srgbClr val="000099"/>
              </a:solidFill>
              <a:effectLst/>
              <a:uLnTx/>
              <a:uFillTx/>
              <a:latin typeface="標楷體" pitchFamily="65" charset="-120"/>
              <a:ea typeface="標楷體" pitchFamily="65" charset="-120"/>
              <a:cs typeface="+mj-cs"/>
            </a:endParaRPr>
          </a:p>
        </p:txBody>
      </p:sp>
      <p:sp>
        <p:nvSpPr>
          <p:cNvPr id="3" name="副標題 2"/>
          <p:cNvSpPr txBox="1">
            <a:spLocks/>
          </p:cNvSpPr>
          <p:nvPr/>
        </p:nvSpPr>
        <p:spPr>
          <a:xfrm>
            <a:off x="1785918" y="4000504"/>
            <a:ext cx="5286412" cy="100013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>
                <a:solidFill>
                  <a:srgbClr val="0000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zh-TW" alt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標楷體" pitchFamily="65" charset="-120"/>
                <a:ea typeface="標楷體" pitchFamily="65" charset="-120"/>
                <a:cs typeface="+mn-cs"/>
              </a:rPr>
              <a:t>簡報者</a:t>
            </a:r>
            <a:r>
              <a:rPr kumimoji="0" lang="en-US" altLang="zh-TW" sz="3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標楷體" pitchFamily="65" charset="-120"/>
                <a:ea typeface="標楷體" pitchFamily="65" charset="-120"/>
                <a:cs typeface="+mn-cs"/>
              </a:rPr>
              <a:t>: David</a:t>
            </a:r>
            <a:endParaRPr kumimoji="0" lang="zh-TW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000099"/>
              </a:solidFill>
              <a:effectLst/>
              <a:uLnTx/>
              <a:uFillTx/>
              <a:latin typeface="標楷體" pitchFamily="65" charset="-120"/>
              <a:ea typeface="標楷體" pitchFamily="65" charset="-120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矩形 174"/>
          <p:cNvSpPr/>
          <p:nvPr/>
        </p:nvSpPr>
        <p:spPr>
          <a:xfrm>
            <a:off x="357188" y="6429375"/>
            <a:ext cx="1143000" cy="214313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0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66" name="矩形 65"/>
          <p:cNvSpPr/>
          <p:nvPr/>
        </p:nvSpPr>
        <p:spPr>
          <a:xfrm>
            <a:off x="357188" y="6215063"/>
            <a:ext cx="1143000" cy="214312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1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67" name="矩形 66"/>
          <p:cNvSpPr/>
          <p:nvPr/>
        </p:nvSpPr>
        <p:spPr>
          <a:xfrm>
            <a:off x="357188" y="6000750"/>
            <a:ext cx="1143000" cy="214313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2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68" name="矩形 67"/>
          <p:cNvSpPr/>
          <p:nvPr/>
        </p:nvSpPr>
        <p:spPr>
          <a:xfrm>
            <a:off x="357188" y="5786438"/>
            <a:ext cx="1143000" cy="214312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3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69" name="矩形 68"/>
          <p:cNvSpPr/>
          <p:nvPr/>
        </p:nvSpPr>
        <p:spPr>
          <a:xfrm>
            <a:off x="357188" y="5572125"/>
            <a:ext cx="1143000" cy="214313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4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70" name="矩形 69"/>
          <p:cNvSpPr/>
          <p:nvPr/>
        </p:nvSpPr>
        <p:spPr>
          <a:xfrm>
            <a:off x="357188" y="5357813"/>
            <a:ext cx="1143000" cy="214312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5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71" name="矩形 70"/>
          <p:cNvSpPr/>
          <p:nvPr/>
        </p:nvSpPr>
        <p:spPr>
          <a:xfrm>
            <a:off x="357188" y="5143500"/>
            <a:ext cx="1143000" cy="214313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6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72" name="矩形 71"/>
          <p:cNvSpPr/>
          <p:nvPr/>
        </p:nvSpPr>
        <p:spPr>
          <a:xfrm>
            <a:off x="357188" y="4929188"/>
            <a:ext cx="1143000" cy="214312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7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73" name="矩形 72"/>
          <p:cNvSpPr/>
          <p:nvPr/>
        </p:nvSpPr>
        <p:spPr>
          <a:xfrm>
            <a:off x="357188" y="4714875"/>
            <a:ext cx="1143000" cy="214313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8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74" name="矩形 73"/>
          <p:cNvSpPr/>
          <p:nvPr/>
        </p:nvSpPr>
        <p:spPr>
          <a:xfrm>
            <a:off x="357188" y="4500563"/>
            <a:ext cx="1143000" cy="214312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9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75" name="矩形 74"/>
          <p:cNvSpPr/>
          <p:nvPr/>
        </p:nvSpPr>
        <p:spPr>
          <a:xfrm>
            <a:off x="357188" y="4286250"/>
            <a:ext cx="1143000" cy="214313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10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76" name="矩形 75"/>
          <p:cNvSpPr/>
          <p:nvPr/>
        </p:nvSpPr>
        <p:spPr>
          <a:xfrm>
            <a:off x="357188" y="4071938"/>
            <a:ext cx="1143000" cy="214312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11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77" name="矩形 76"/>
          <p:cNvSpPr/>
          <p:nvPr/>
        </p:nvSpPr>
        <p:spPr>
          <a:xfrm>
            <a:off x="357188" y="3857625"/>
            <a:ext cx="1143000" cy="214313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12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78" name="矩形 77"/>
          <p:cNvSpPr/>
          <p:nvPr/>
        </p:nvSpPr>
        <p:spPr>
          <a:xfrm>
            <a:off x="357188" y="3643313"/>
            <a:ext cx="1143000" cy="214312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13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79" name="矩形 78"/>
          <p:cNvSpPr/>
          <p:nvPr/>
        </p:nvSpPr>
        <p:spPr>
          <a:xfrm>
            <a:off x="357188" y="3429000"/>
            <a:ext cx="1143000" cy="214313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14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80" name="矩形 79"/>
          <p:cNvSpPr/>
          <p:nvPr/>
        </p:nvSpPr>
        <p:spPr>
          <a:xfrm>
            <a:off x="357188" y="3214688"/>
            <a:ext cx="1143000" cy="214312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15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81" name="矩形 80"/>
          <p:cNvSpPr/>
          <p:nvPr/>
        </p:nvSpPr>
        <p:spPr>
          <a:xfrm>
            <a:off x="357188" y="3000375"/>
            <a:ext cx="1143000" cy="214313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16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82" name="矩形 81"/>
          <p:cNvSpPr/>
          <p:nvPr/>
        </p:nvSpPr>
        <p:spPr>
          <a:xfrm>
            <a:off x="357188" y="2786063"/>
            <a:ext cx="1143000" cy="214312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17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83" name="矩形 82"/>
          <p:cNvSpPr/>
          <p:nvPr/>
        </p:nvSpPr>
        <p:spPr>
          <a:xfrm>
            <a:off x="357188" y="2571750"/>
            <a:ext cx="1143000" cy="214313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18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84" name="矩形 83"/>
          <p:cNvSpPr/>
          <p:nvPr/>
        </p:nvSpPr>
        <p:spPr>
          <a:xfrm>
            <a:off x="357188" y="2357438"/>
            <a:ext cx="1143000" cy="214312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19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85" name="矩形 84"/>
          <p:cNvSpPr/>
          <p:nvPr/>
        </p:nvSpPr>
        <p:spPr>
          <a:xfrm>
            <a:off x="357188" y="2143125"/>
            <a:ext cx="1143000" cy="214313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20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86" name="矩形 85"/>
          <p:cNvSpPr/>
          <p:nvPr/>
        </p:nvSpPr>
        <p:spPr>
          <a:xfrm>
            <a:off x="357188" y="1928813"/>
            <a:ext cx="1143000" cy="214312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21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87" name="矩形 86"/>
          <p:cNvSpPr/>
          <p:nvPr/>
        </p:nvSpPr>
        <p:spPr>
          <a:xfrm>
            <a:off x="357188" y="1714500"/>
            <a:ext cx="1143000" cy="214313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22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88" name="矩形 87"/>
          <p:cNvSpPr/>
          <p:nvPr/>
        </p:nvSpPr>
        <p:spPr>
          <a:xfrm>
            <a:off x="357188" y="1500188"/>
            <a:ext cx="1143000" cy="214312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23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89" name="矩形 88"/>
          <p:cNvSpPr/>
          <p:nvPr/>
        </p:nvSpPr>
        <p:spPr>
          <a:xfrm>
            <a:off x="357188" y="1357313"/>
            <a:ext cx="1143000" cy="142875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24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97" name="矩形 96"/>
          <p:cNvSpPr/>
          <p:nvPr/>
        </p:nvSpPr>
        <p:spPr>
          <a:xfrm>
            <a:off x="357188" y="1214438"/>
            <a:ext cx="1143000" cy="142875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25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98" name="矩形 97"/>
          <p:cNvSpPr/>
          <p:nvPr/>
        </p:nvSpPr>
        <p:spPr>
          <a:xfrm>
            <a:off x="357188" y="1071563"/>
            <a:ext cx="1143000" cy="142875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26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99" name="矩形 98"/>
          <p:cNvSpPr/>
          <p:nvPr/>
        </p:nvSpPr>
        <p:spPr>
          <a:xfrm>
            <a:off x="357188" y="928688"/>
            <a:ext cx="1143000" cy="142875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27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00" name="矩形 99"/>
          <p:cNvSpPr/>
          <p:nvPr/>
        </p:nvSpPr>
        <p:spPr>
          <a:xfrm>
            <a:off x="357188" y="785813"/>
            <a:ext cx="1143000" cy="142875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28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01" name="矩形 100"/>
          <p:cNvSpPr/>
          <p:nvPr/>
        </p:nvSpPr>
        <p:spPr>
          <a:xfrm>
            <a:off x="357188" y="642938"/>
            <a:ext cx="1143000" cy="142875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29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02" name="矩形 101"/>
          <p:cNvSpPr/>
          <p:nvPr/>
        </p:nvSpPr>
        <p:spPr>
          <a:xfrm>
            <a:off x="357188" y="500063"/>
            <a:ext cx="1143000" cy="142875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30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03" name="矩形 102"/>
          <p:cNvSpPr/>
          <p:nvPr/>
        </p:nvSpPr>
        <p:spPr>
          <a:xfrm>
            <a:off x="357188" y="357188"/>
            <a:ext cx="1143000" cy="142875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31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04" name="矩形 103"/>
          <p:cNvSpPr/>
          <p:nvPr/>
        </p:nvSpPr>
        <p:spPr>
          <a:xfrm>
            <a:off x="1500188" y="6429375"/>
            <a:ext cx="2500312" cy="214313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LED_CEN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05" name="矩形 104"/>
          <p:cNvSpPr/>
          <p:nvPr/>
        </p:nvSpPr>
        <p:spPr>
          <a:xfrm>
            <a:off x="1500188" y="6215063"/>
            <a:ext cx="2500312" cy="214312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LED_AVG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06" name="矩形 105"/>
          <p:cNvSpPr/>
          <p:nvPr/>
        </p:nvSpPr>
        <p:spPr>
          <a:xfrm>
            <a:off x="1500188" y="6000750"/>
            <a:ext cx="2500312" cy="214313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LED_AUTO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07" name="矩形 106"/>
          <p:cNvSpPr/>
          <p:nvPr/>
        </p:nvSpPr>
        <p:spPr>
          <a:xfrm>
            <a:off x="1500188" y="5786438"/>
            <a:ext cx="2500312" cy="214312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LED_1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08" name="矩形 107"/>
          <p:cNvSpPr/>
          <p:nvPr/>
        </p:nvSpPr>
        <p:spPr>
          <a:xfrm>
            <a:off x="1500188" y="5572125"/>
            <a:ext cx="2500312" cy="214313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LED_2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09" name="矩形 108"/>
          <p:cNvSpPr/>
          <p:nvPr/>
        </p:nvSpPr>
        <p:spPr>
          <a:xfrm>
            <a:off x="1500188" y="5357813"/>
            <a:ext cx="2500312" cy="214312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LED_3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10" name="矩形 109"/>
          <p:cNvSpPr/>
          <p:nvPr/>
        </p:nvSpPr>
        <p:spPr>
          <a:xfrm>
            <a:off x="1500188" y="5143500"/>
            <a:ext cx="2500312" cy="214313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LED_4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11" name="矩形 110"/>
          <p:cNvSpPr/>
          <p:nvPr/>
        </p:nvSpPr>
        <p:spPr>
          <a:xfrm>
            <a:off x="1500188" y="4929188"/>
            <a:ext cx="2500312" cy="214312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LED_5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12" name="矩形 111"/>
          <p:cNvSpPr/>
          <p:nvPr/>
        </p:nvSpPr>
        <p:spPr>
          <a:xfrm>
            <a:off x="1500188" y="4714875"/>
            <a:ext cx="2500312" cy="214313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LED_RED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14" name="矩形 113"/>
          <p:cNvSpPr/>
          <p:nvPr/>
        </p:nvSpPr>
        <p:spPr>
          <a:xfrm>
            <a:off x="1500188" y="4500563"/>
            <a:ext cx="2500312" cy="214312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FAN_EN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15" name="矩形 114"/>
          <p:cNvSpPr/>
          <p:nvPr/>
        </p:nvSpPr>
        <p:spPr>
          <a:xfrm>
            <a:off x="1500188" y="4286250"/>
            <a:ext cx="2500312" cy="214313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CAM_LED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16" name="矩形 115"/>
          <p:cNvSpPr/>
          <p:nvPr/>
        </p:nvSpPr>
        <p:spPr>
          <a:xfrm>
            <a:off x="1500188" y="4071938"/>
            <a:ext cx="2500312" cy="214312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SW_SMART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17" name="矩形 116"/>
          <p:cNvSpPr/>
          <p:nvPr/>
        </p:nvSpPr>
        <p:spPr>
          <a:xfrm>
            <a:off x="1500188" y="3857625"/>
            <a:ext cx="2500312" cy="214313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SW_START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18" name="矩形 117"/>
          <p:cNvSpPr/>
          <p:nvPr/>
        </p:nvSpPr>
        <p:spPr>
          <a:xfrm>
            <a:off x="1500188" y="3643313"/>
            <a:ext cx="2500312" cy="214312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SW_METER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19" name="矩形 118"/>
          <p:cNvSpPr/>
          <p:nvPr/>
        </p:nvSpPr>
        <p:spPr>
          <a:xfrm>
            <a:off x="1500188" y="3429000"/>
            <a:ext cx="2500312" cy="214313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SW_DARKEN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20" name="矩形 119"/>
          <p:cNvSpPr/>
          <p:nvPr/>
        </p:nvSpPr>
        <p:spPr>
          <a:xfrm>
            <a:off x="1500188" y="3214688"/>
            <a:ext cx="2500312" cy="214312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SW_BRIGHT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21" name="矩形 120"/>
          <p:cNvSpPr/>
          <p:nvPr/>
        </p:nvSpPr>
        <p:spPr>
          <a:xfrm>
            <a:off x="1500188" y="3000375"/>
            <a:ext cx="2500312" cy="214313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IO0_CD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22" name="矩形 121"/>
          <p:cNvSpPr/>
          <p:nvPr/>
        </p:nvSpPr>
        <p:spPr>
          <a:xfrm>
            <a:off x="1500188" y="2786063"/>
            <a:ext cx="2500312" cy="214312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IO1_KEY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23" name="矩形 122"/>
          <p:cNvSpPr/>
          <p:nvPr/>
        </p:nvSpPr>
        <p:spPr>
          <a:xfrm>
            <a:off x="1500188" y="2571750"/>
            <a:ext cx="2500312" cy="214313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IO2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24" name="矩形 123"/>
          <p:cNvSpPr/>
          <p:nvPr/>
        </p:nvSpPr>
        <p:spPr>
          <a:xfrm>
            <a:off x="1500188" y="2357438"/>
            <a:ext cx="2500312" cy="214312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0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25" name="矩形 124"/>
          <p:cNvSpPr/>
          <p:nvPr/>
        </p:nvSpPr>
        <p:spPr>
          <a:xfrm>
            <a:off x="1500188" y="2143125"/>
            <a:ext cx="2500312" cy="214313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0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26" name="矩形 125"/>
          <p:cNvSpPr/>
          <p:nvPr/>
        </p:nvSpPr>
        <p:spPr>
          <a:xfrm>
            <a:off x="1500188" y="1928813"/>
            <a:ext cx="2500312" cy="214312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0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27" name="矩形 126"/>
          <p:cNvSpPr/>
          <p:nvPr/>
        </p:nvSpPr>
        <p:spPr>
          <a:xfrm>
            <a:off x="1500188" y="1714500"/>
            <a:ext cx="2500312" cy="214313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0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28" name="矩形 127"/>
          <p:cNvSpPr/>
          <p:nvPr/>
        </p:nvSpPr>
        <p:spPr>
          <a:xfrm>
            <a:off x="1500188" y="1500188"/>
            <a:ext cx="2500312" cy="214312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0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29" name="矩形 128"/>
          <p:cNvSpPr/>
          <p:nvPr/>
        </p:nvSpPr>
        <p:spPr>
          <a:xfrm>
            <a:off x="1500188" y="1357313"/>
            <a:ext cx="2500312" cy="142875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0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30" name="矩形 129"/>
          <p:cNvSpPr/>
          <p:nvPr/>
        </p:nvSpPr>
        <p:spPr>
          <a:xfrm>
            <a:off x="1500188" y="1214438"/>
            <a:ext cx="2500312" cy="142875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0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31" name="矩形 130"/>
          <p:cNvSpPr/>
          <p:nvPr/>
        </p:nvSpPr>
        <p:spPr>
          <a:xfrm>
            <a:off x="1500188" y="1071563"/>
            <a:ext cx="2500312" cy="142875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0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32" name="矩形 131"/>
          <p:cNvSpPr/>
          <p:nvPr/>
        </p:nvSpPr>
        <p:spPr>
          <a:xfrm>
            <a:off x="1500188" y="928688"/>
            <a:ext cx="2500312" cy="142875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0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33" name="矩形 132"/>
          <p:cNvSpPr/>
          <p:nvPr/>
        </p:nvSpPr>
        <p:spPr>
          <a:xfrm>
            <a:off x="1500188" y="785813"/>
            <a:ext cx="2500312" cy="142875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0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34" name="矩形 133"/>
          <p:cNvSpPr/>
          <p:nvPr/>
        </p:nvSpPr>
        <p:spPr>
          <a:xfrm>
            <a:off x="1500188" y="642938"/>
            <a:ext cx="2500312" cy="142875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0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35" name="矩形 134"/>
          <p:cNvSpPr/>
          <p:nvPr/>
        </p:nvSpPr>
        <p:spPr>
          <a:xfrm>
            <a:off x="1500188" y="500063"/>
            <a:ext cx="2500312" cy="142875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0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36" name="矩形 135"/>
          <p:cNvSpPr/>
          <p:nvPr/>
        </p:nvSpPr>
        <p:spPr>
          <a:xfrm>
            <a:off x="1500188" y="357188"/>
            <a:ext cx="2500312" cy="142875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0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2354" name="文字方塊 67"/>
          <p:cNvSpPr txBox="1">
            <a:spLocks noChangeArrowheads="1"/>
          </p:cNvSpPr>
          <p:nvPr/>
        </p:nvSpPr>
        <p:spPr bwMode="auto">
          <a:xfrm>
            <a:off x="6429375" y="357188"/>
            <a:ext cx="2000250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TW"/>
              <a:t>DATA_2_RO</a:t>
            </a:r>
          </a:p>
          <a:p>
            <a:r>
              <a:rPr lang="en-US" altLang="zh-TW"/>
              <a:t>E000_A068</a:t>
            </a:r>
            <a:endParaRPr lang="zh-TW" altLang="en-US"/>
          </a:p>
        </p:txBody>
      </p:sp>
      <p:sp>
        <p:nvSpPr>
          <p:cNvPr id="138" name="矩形 137"/>
          <p:cNvSpPr/>
          <p:nvPr/>
        </p:nvSpPr>
        <p:spPr>
          <a:xfrm>
            <a:off x="4000500" y="6429375"/>
            <a:ext cx="1143000" cy="214313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0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39" name="矩形 138"/>
          <p:cNvSpPr/>
          <p:nvPr/>
        </p:nvSpPr>
        <p:spPr>
          <a:xfrm>
            <a:off x="4000500" y="6215063"/>
            <a:ext cx="1143000" cy="214312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1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40" name="矩形 139"/>
          <p:cNvSpPr/>
          <p:nvPr/>
        </p:nvSpPr>
        <p:spPr>
          <a:xfrm>
            <a:off x="4000500" y="6000750"/>
            <a:ext cx="1143000" cy="214313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2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41" name="矩形 140"/>
          <p:cNvSpPr/>
          <p:nvPr/>
        </p:nvSpPr>
        <p:spPr>
          <a:xfrm>
            <a:off x="4000500" y="5786438"/>
            <a:ext cx="1143000" cy="214312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3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42" name="矩形 141"/>
          <p:cNvSpPr/>
          <p:nvPr/>
        </p:nvSpPr>
        <p:spPr>
          <a:xfrm>
            <a:off x="4000500" y="5572125"/>
            <a:ext cx="1143000" cy="214313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4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43" name="矩形 142"/>
          <p:cNvSpPr/>
          <p:nvPr/>
        </p:nvSpPr>
        <p:spPr>
          <a:xfrm>
            <a:off x="4000500" y="5357813"/>
            <a:ext cx="1143000" cy="214312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5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52" name="矩形 151"/>
          <p:cNvSpPr/>
          <p:nvPr/>
        </p:nvSpPr>
        <p:spPr>
          <a:xfrm>
            <a:off x="4000500" y="5143500"/>
            <a:ext cx="1143000" cy="214313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6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08" name="矩形 207"/>
          <p:cNvSpPr/>
          <p:nvPr/>
        </p:nvSpPr>
        <p:spPr>
          <a:xfrm>
            <a:off x="4000500" y="4929188"/>
            <a:ext cx="1143000" cy="214312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7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09" name="矩形 208"/>
          <p:cNvSpPr/>
          <p:nvPr/>
        </p:nvSpPr>
        <p:spPr>
          <a:xfrm>
            <a:off x="4000500" y="4714875"/>
            <a:ext cx="1143000" cy="214313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8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10" name="矩形 209"/>
          <p:cNvSpPr/>
          <p:nvPr/>
        </p:nvSpPr>
        <p:spPr>
          <a:xfrm>
            <a:off x="4000500" y="4500563"/>
            <a:ext cx="1143000" cy="214312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9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11" name="矩形 210"/>
          <p:cNvSpPr/>
          <p:nvPr/>
        </p:nvSpPr>
        <p:spPr>
          <a:xfrm>
            <a:off x="4000500" y="4286250"/>
            <a:ext cx="1143000" cy="214313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10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12" name="矩形 211"/>
          <p:cNvSpPr/>
          <p:nvPr/>
        </p:nvSpPr>
        <p:spPr>
          <a:xfrm>
            <a:off x="4000500" y="4071938"/>
            <a:ext cx="1143000" cy="214312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11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13" name="矩形 212"/>
          <p:cNvSpPr/>
          <p:nvPr/>
        </p:nvSpPr>
        <p:spPr>
          <a:xfrm>
            <a:off x="4000500" y="3857625"/>
            <a:ext cx="1143000" cy="214313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12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14" name="矩形 213"/>
          <p:cNvSpPr/>
          <p:nvPr/>
        </p:nvSpPr>
        <p:spPr>
          <a:xfrm>
            <a:off x="4000500" y="3643313"/>
            <a:ext cx="1143000" cy="214312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13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15" name="矩形 214"/>
          <p:cNvSpPr/>
          <p:nvPr/>
        </p:nvSpPr>
        <p:spPr>
          <a:xfrm>
            <a:off x="4000500" y="3429000"/>
            <a:ext cx="1143000" cy="214313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14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16" name="矩形 215"/>
          <p:cNvSpPr/>
          <p:nvPr/>
        </p:nvSpPr>
        <p:spPr>
          <a:xfrm>
            <a:off x="4000500" y="3214688"/>
            <a:ext cx="1143000" cy="214312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15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17" name="矩形 216"/>
          <p:cNvSpPr/>
          <p:nvPr/>
        </p:nvSpPr>
        <p:spPr>
          <a:xfrm>
            <a:off x="4000500" y="3000375"/>
            <a:ext cx="1143000" cy="214313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16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18" name="矩形 217"/>
          <p:cNvSpPr/>
          <p:nvPr/>
        </p:nvSpPr>
        <p:spPr>
          <a:xfrm>
            <a:off x="4000500" y="2786063"/>
            <a:ext cx="1143000" cy="214312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17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19" name="矩形 218"/>
          <p:cNvSpPr/>
          <p:nvPr/>
        </p:nvSpPr>
        <p:spPr>
          <a:xfrm>
            <a:off x="4000500" y="2571750"/>
            <a:ext cx="1143000" cy="214313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18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20" name="矩形 219"/>
          <p:cNvSpPr/>
          <p:nvPr/>
        </p:nvSpPr>
        <p:spPr>
          <a:xfrm>
            <a:off x="4000500" y="2357438"/>
            <a:ext cx="1143000" cy="214312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19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21" name="矩形 220"/>
          <p:cNvSpPr/>
          <p:nvPr/>
        </p:nvSpPr>
        <p:spPr>
          <a:xfrm>
            <a:off x="4000500" y="2143125"/>
            <a:ext cx="1143000" cy="214313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20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22" name="矩形 221"/>
          <p:cNvSpPr/>
          <p:nvPr/>
        </p:nvSpPr>
        <p:spPr>
          <a:xfrm>
            <a:off x="4000500" y="1928813"/>
            <a:ext cx="1143000" cy="214312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21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23" name="矩形 222"/>
          <p:cNvSpPr/>
          <p:nvPr/>
        </p:nvSpPr>
        <p:spPr>
          <a:xfrm>
            <a:off x="4000500" y="1714500"/>
            <a:ext cx="1143000" cy="214313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22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24" name="矩形 223"/>
          <p:cNvSpPr/>
          <p:nvPr/>
        </p:nvSpPr>
        <p:spPr>
          <a:xfrm>
            <a:off x="4000500" y="1500188"/>
            <a:ext cx="1143000" cy="214312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23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25" name="矩形 224"/>
          <p:cNvSpPr/>
          <p:nvPr/>
        </p:nvSpPr>
        <p:spPr>
          <a:xfrm>
            <a:off x="4000500" y="1357313"/>
            <a:ext cx="1143000" cy="142875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24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26" name="矩形 225"/>
          <p:cNvSpPr/>
          <p:nvPr/>
        </p:nvSpPr>
        <p:spPr>
          <a:xfrm>
            <a:off x="4000500" y="1214438"/>
            <a:ext cx="1143000" cy="142875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25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27" name="矩形 226"/>
          <p:cNvSpPr/>
          <p:nvPr/>
        </p:nvSpPr>
        <p:spPr>
          <a:xfrm>
            <a:off x="4000500" y="1071563"/>
            <a:ext cx="1143000" cy="142875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26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28" name="矩形 227"/>
          <p:cNvSpPr/>
          <p:nvPr/>
        </p:nvSpPr>
        <p:spPr>
          <a:xfrm>
            <a:off x="4000500" y="928688"/>
            <a:ext cx="1143000" cy="142875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27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29" name="矩形 228"/>
          <p:cNvSpPr/>
          <p:nvPr/>
        </p:nvSpPr>
        <p:spPr>
          <a:xfrm>
            <a:off x="4000500" y="785813"/>
            <a:ext cx="1143000" cy="142875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28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30" name="矩形 229"/>
          <p:cNvSpPr/>
          <p:nvPr/>
        </p:nvSpPr>
        <p:spPr>
          <a:xfrm>
            <a:off x="4000500" y="642938"/>
            <a:ext cx="1143000" cy="142875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29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31" name="矩形 230"/>
          <p:cNvSpPr/>
          <p:nvPr/>
        </p:nvSpPr>
        <p:spPr>
          <a:xfrm>
            <a:off x="4000500" y="500063"/>
            <a:ext cx="1143000" cy="142875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30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32" name="矩形 231"/>
          <p:cNvSpPr/>
          <p:nvPr/>
        </p:nvSpPr>
        <p:spPr>
          <a:xfrm>
            <a:off x="4000500" y="357188"/>
            <a:ext cx="1143000" cy="142875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31</a:t>
            </a:r>
            <a:endParaRPr lang="zh-TW" alt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Cypress FF3 </a:t>
            </a:r>
            <a:r>
              <a:rPr lang="zh-TW" altLang="en-US" smtClean="0"/>
              <a:t>燒錄</a:t>
            </a:r>
          </a:p>
        </p:txBody>
      </p:sp>
      <p:pic>
        <p:nvPicPr>
          <p:cNvPr id="18435" name="圖片 2" descr="ff1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4282" y="2571744"/>
            <a:ext cx="3824019" cy="31432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436" name="矩形 3"/>
          <p:cNvSpPr>
            <a:spLocks noChangeArrowheads="1"/>
          </p:cNvSpPr>
          <p:nvPr/>
        </p:nvSpPr>
        <p:spPr bwMode="auto">
          <a:xfrm>
            <a:off x="357188" y="1379534"/>
            <a:ext cx="3336170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TW" altLang="en-US" dirty="0"/>
              <a:t>開啟</a:t>
            </a:r>
            <a:r>
              <a:rPr lang="en-US" altLang="zh-TW" dirty="0"/>
              <a:t>Cypress/Control Center</a:t>
            </a:r>
          </a:p>
          <a:p>
            <a:r>
              <a:rPr lang="en-US" altLang="zh-TW" dirty="0" smtClean="0"/>
              <a:t>Program/FX3/SPI </a:t>
            </a:r>
            <a:r>
              <a:rPr lang="en-US" altLang="zh-TW" dirty="0"/>
              <a:t>FLASH</a:t>
            </a:r>
          </a:p>
          <a:p>
            <a:r>
              <a:rPr lang="zh-TW" altLang="en-US" dirty="0" smtClean="0"/>
              <a:t>選取</a:t>
            </a:r>
            <a:r>
              <a:rPr lang="zh-TW" altLang="en-US" dirty="0"/>
              <a:t>燒錄檔案</a:t>
            </a:r>
            <a:r>
              <a:rPr lang="en-US" altLang="zh-TW" dirty="0"/>
              <a:t>(xxx.img)</a:t>
            </a:r>
            <a:r>
              <a:rPr lang="zh-TW" altLang="en-US" dirty="0"/>
              <a:t>即行燒錄</a:t>
            </a:r>
          </a:p>
        </p:txBody>
      </p:sp>
      <p:pic>
        <p:nvPicPr>
          <p:cNvPr id="7" name="圖片 6" descr="bbbbbImage031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714876" y="2428868"/>
            <a:ext cx="4305381" cy="3500462"/>
          </a:xfrm>
          <a:prstGeom prst="rect">
            <a:avLst/>
          </a:prstGeom>
        </p:spPr>
      </p:pic>
      <p:pic>
        <p:nvPicPr>
          <p:cNvPr id="6" name="圖片 5" descr="aaaaaImage023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286248" y="1857364"/>
            <a:ext cx="4305381" cy="3500462"/>
          </a:xfrm>
          <a:prstGeom prst="rect">
            <a:avLst/>
          </a:prstGeom>
        </p:spPr>
      </p:pic>
      <p:pic>
        <p:nvPicPr>
          <p:cNvPr id="8" name="圖片 7" descr="cccccImage013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57224" y="4143380"/>
            <a:ext cx="3324965" cy="2282637"/>
          </a:xfrm>
          <a:prstGeom prst="rect">
            <a:avLst/>
          </a:prstGeom>
        </p:spPr>
      </p:pic>
      <p:sp>
        <p:nvSpPr>
          <p:cNvPr id="5" name="橢圓 4"/>
          <p:cNvSpPr/>
          <p:nvPr/>
        </p:nvSpPr>
        <p:spPr>
          <a:xfrm>
            <a:off x="4000496" y="5072074"/>
            <a:ext cx="2000250" cy="4286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9" name="橢圓 8"/>
          <p:cNvSpPr/>
          <p:nvPr/>
        </p:nvSpPr>
        <p:spPr>
          <a:xfrm>
            <a:off x="4357686" y="5643581"/>
            <a:ext cx="2000250" cy="4286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Cypress FF3 </a:t>
            </a:r>
            <a:r>
              <a:rPr lang="zh-TW" altLang="en-US" smtClean="0"/>
              <a:t>使用</a:t>
            </a:r>
          </a:p>
        </p:txBody>
      </p:sp>
      <p:sp>
        <p:nvSpPr>
          <p:cNvPr id="19459" name="矩形 3"/>
          <p:cNvSpPr>
            <a:spLocks noChangeArrowheads="1"/>
          </p:cNvSpPr>
          <p:nvPr/>
        </p:nvSpPr>
        <p:spPr bwMode="auto">
          <a:xfrm>
            <a:off x="357188" y="1630363"/>
            <a:ext cx="7715250" cy="314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TW" altLang="en-US" dirty="0"/>
              <a:t>建立專案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開啟</a:t>
            </a:r>
            <a:r>
              <a:rPr lang="en-US" altLang="zh-TW" dirty="0"/>
              <a:t>Cypress/EZ USB Suite</a:t>
            </a:r>
          </a:p>
          <a:p>
            <a:endParaRPr lang="en-US" altLang="zh-TW" dirty="0"/>
          </a:p>
          <a:p>
            <a:r>
              <a:rPr lang="en-US" altLang="zh-TW" dirty="0" smtClean="0"/>
              <a:t>File/Import</a:t>
            </a:r>
            <a:endParaRPr lang="en-US" altLang="zh-TW" dirty="0"/>
          </a:p>
          <a:p>
            <a:r>
              <a:rPr lang="en-US" altLang="zh-TW" dirty="0"/>
              <a:t>	General/File System</a:t>
            </a:r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Project/Clean</a:t>
            </a:r>
          </a:p>
          <a:p>
            <a:r>
              <a:rPr lang="en-US" altLang="zh-TW" dirty="0"/>
              <a:t>Project/Build All</a:t>
            </a:r>
            <a:r>
              <a:rPr lang="zh-TW" altLang="en-US" dirty="0"/>
              <a:t>，產出燒錄檔案</a:t>
            </a:r>
            <a:r>
              <a:rPr lang="en-US" altLang="zh-TW" dirty="0"/>
              <a:t>(xxx.img)</a:t>
            </a:r>
          </a:p>
          <a:p>
            <a:endParaRPr lang="en-US" altLang="zh-TW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Vivado</a:t>
            </a:r>
            <a:r>
              <a:rPr lang="zh-TW" altLang="en-US" dirty="0" smtClean="0"/>
              <a:t>看</a:t>
            </a:r>
            <a:r>
              <a:rPr lang="en-US" altLang="zh-TW" dirty="0" smtClean="0"/>
              <a:t>Layer</a:t>
            </a:r>
            <a:endParaRPr lang="zh-TW" altLang="en-US" dirty="0" smtClean="0"/>
          </a:p>
        </p:txBody>
      </p:sp>
      <p:sp>
        <p:nvSpPr>
          <p:cNvPr id="5" name="矩形 3"/>
          <p:cNvSpPr>
            <a:spLocks noChangeArrowheads="1"/>
          </p:cNvSpPr>
          <p:nvPr/>
        </p:nvSpPr>
        <p:spPr bwMode="auto">
          <a:xfrm>
            <a:off x="214282" y="1357298"/>
            <a:ext cx="4357688" cy="17543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TW" dirty="0" smtClean="0"/>
              <a:t>IP INTEGRATOR/Open Block Design</a:t>
            </a:r>
          </a:p>
          <a:p>
            <a:endParaRPr lang="en-US" altLang="zh-TW" dirty="0" smtClean="0"/>
          </a:p>
          <a:p>
            <a:r>
              <a:rPr lang="zh-TW" altLang="en-US" dirty="0" smtClean="0"/>
              <a:t>點開</a:t>
            </a:r>
            <a:r>
              <a:rPr lang="en-US" altLang="zh-TW" dirty="0" smtClean="0"/>
              <a:t>video path</a:t>
            </a:r>
          </a:p>
          <a:p>
            <a:r>
              <a:rPr lang="zh-TW" altLang="en-US" dirty="0" smtClean="0"/>
              <a:t>展開</a:t>
            </a:r>
            <a:r>
              <a:rPr lang="en-US" altLang="zh-TW" dirty="0" err="1" smtClean="0"/>
              <a:t>output_mixer</a:t>
            </a:r>
            <a:endParaRPr lang="en-US" altLang="zh-TW" dirty="0" smtClean="0"/>
          </a:p>
          <a:p>
            <a:r>
              <a:rPr lang="zh-TW" altLang="en-US" dirty="0" smtClean="0"/>
              <a:t>點開</a:t>
            </a:r>
            <a:r>
              <a:rPr lang="en-US" altLang="zh-TW" dirty="0" smtClean="0"/>
              <a:t>v_mix_0</a:t>
            </a:r>
          </a:p>
          <a:p>
            <a:endParaRPr lang="en-US" altLang="zh-TW" dirty="0" smtClean="0"/>
          </a:p>
        </p:txBody>
      </p:sp>
      <p:pic>
        <p:nvPicPr>
          <p:cNvPr id="4" name="圖片 3" descr="layerImage00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400542" y="2000240"/>
            <a:ext cx="6549464" cy="449552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1623588" y="1142984"/>
            <a:ext cx="6020246" cy="321471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4338" name="標題 1"/>
          <p:cNvSpPr>
            <a:spLocks noGrp="1"/>
          </p:cNvSpPr>
          <p:nvPr>
            <p:ph type="title"/>
          </p:nvPr>
        </p:nvSpPr>
        <p:spPr>
          <a:xfrm>
            <a:off x="285720" y="71414"/>
            <a:ext cx="8229600" cy="714380"/>
          </a:xfrm>
        </p:spPr>
        <p:txBody>
          <a:bodyPr>
            <a:normAutofit fontScale="90000"/>
          </a:bodyPr>
          <a:lstStyle/>
          <a:p>
            <a:r>
              <a:rPr lang="zh-TW" altLang="en-US" dirty="0" smtClean="0"/>
              <a:t>設定圖層</a:t>
            </a:r>
          </a:p>
        </p:txBody>
      </p:sp>
      <p:sp>
        <p:nvSpPr>
          <p:cNvPr id="5" name="矩形 4"/>
          <p:cNvSpPr/>
          <p:nvPr/>
        </p:nvSpPr>
        <p:spPr>
          <a:xfrm>
            <a:off x="1194960" y="857232"/>
            <a:ext cx="6020246" cy="321471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1276808" y="2558581"/>
            <a:ext cx="2006380" cy="14293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3352870" y="930747"/>
            <a:ext cx="3812564" cy="271480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pic>
        <p:nvPicPr>
          <p:cNvPr id="14342" name="圖片 7" descr="ims-small-logo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20669" y="3692814"/>
            <a:ext cx="1094992" cy="2982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343" name="文字方塊 8"/>
          <p:cNvSpPr txBox="1">
            <a:spLocks noChangeArrowheads="1"/>
          </p:cNvSpPr>
          <p:nvPr/>
        </p:nvSpPr>
        <p:spPr bwMode="auto">
          <a:xfrm>
            <a:off x="6028847" y="1130842"/>
            <a:ext cx="132923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TW" dirty="0"/>
              <a:t>1216 X 912</a:t>
            </a:r>
            <a:endParaRPr lang="zh-TW" altLang="en-US" dirty="0"/>
          </a:p>
        </p:txBody>
      </p:sp>
      <p:sp>
        <p:nvSpPr>
          <p:cNvPr id="14344" name="文字方塊 9"/>
          <p:cNvSpPr txBox="1">
            <a:spLocks noChangeArrowheads="1"/>
          </p:cNvSpPr>
          <p:nvPr/>
        </p:nvSpPr>
        <p:spPr bwMode="auto">
          <a:xfrm>
            <a:off x="1715066" y="3059668"/>
            <a:ext cx="128529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TW" dirty="0"/>
              <a:t>640 X 480</a:t>
            </a:r>
            <a:endParaRPr lang="zh-TW" altLang="en-US" dirty="0"/>
          </a:p>
        </p:txBody>
      </p:sp>
      <p:sp>
        <p:nvSpPr>
          <p:cNvPr id="14345" name="文字方塊 10"/>
          <p:cNvSpPr txBox="1">
            <a:spLocks noChangeArrowheads="1"/>
          </p:cNvSpPr>
          <p:nvPr/>
        </p:nvSpPr>
        <p:spPr bwMode="auto">
          <a:xfrm>
            <a:off x="1142976" y="2255606"/>
            <a:ext cx="1094992" cy="244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TW" dirty="0"/>
              <a:t>(16,584)</a:t>
            </a:r>
            <a:endParaRPr lang="zh-TW" altLang="en-US" dirty="0"/>
          </a:p>
        </p:txBody>
      </p:sp>
      <p:sp>
        <p:nvSpPr>
          <p:cNvPr id="14346" name="文字方塊 11"/>
          <p:cNvSpPr txBox="1">
            <a:spLocks noChangeArrowheads="1"/>
          </p:cNvSpPr>
          <p:nvPr/>
        </p:nvSpPr>
        <p:spPr bwMode="auto">
          <a:xfrm>
            <a:off x="3286116" y="857232"/>
            <a:ext cx="1094992" cy="2447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TW" dirty="0"/>
              <a:t>(688, 16)</a:t>
            </a:r>
            <a:endParaRPr lang="zh-TW" altLang="en-US" dirty="0"/>
          </a:p>
        </p:txBody>
      </p:sp>
      <p:sp>
        <p:nvSpPr>
          <p:cNvPr id="14347" name="文字方塊 12"/>
          <p:cNvSpPr txBox="1">
            <a:spLocks noChangeArrowheads="1"/>
          </p:cNvSpPr>
          <p:nvPr/>
        </p:nvSpPr>
        <p:spPr bwMode="auto">
          <a:xfrm>
            <a:off x="1242521" y="951751"/>
            <a:ext cx="1094992" cy="2447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TW"/>
              <a:t>L0</a:t>
            </a:r>
            <a:endParaRPr lang="zh-TW" altLang="en-US"/>
          </a:p>
        </p:txBody>
      </p:sp>
      <p:sp>
        <p:nvSpPr>
          <p:cNvPr id="14348" name="文字方塊 13"/>
          <p:cNvSpPr txBox="1">
            <a:spLocks noChangeArrowheads="1"/>
          </p:cNvSpPr>
          <p:nvPr/>
        </p:nvSpPr>
        <p:spPr bwMode="auto">
          <a:xfrm>
            <a:off x="6500826" y="928670"/>
            <a:ext cx="497724" cy="244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TW" dirty="0"/>
              <a:t>L1</a:t>
            </a:r>
            <a:endParaRPr lang="zh-TW" altLang="en-US" dirty="0"/>
          </a:p>
        </p:txBody>
      </p:sp>
      <p:sp>
        <p:nvSpPr>
          <p:cNvPr id="14349" name="文字方塊 14"/>
          <p:cNvSpPr txBox="1">
            <a:spLocks noChangeArrowheads="1"/>
          </p:cNvSpPr>
          <p:nvPr/>
        </p:nvSpPr>
        <p:spPr bwMode="auto">
          <a:xfrm>
            <a:off x="2735692" y="2605841"/>
            <a:ext cx="497724" cy="244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TW"/>
              <a:t>L2</a:t>
            </a:r>
            <a:endParaRPr lang="zh-TW" altLang="en-US"/>
          </a:p>
        </p:txBody>
      </p:sp>
      <p:sp>
        <p:nvSpPr>
          <p:cNvPr id="14350" name="文字方塊 15"/>
          <p:cNvSpPr txBox="1">
            <a:spLocks noChangeArrowheads="1"/>
          </p:cNvSpPr>
          <p:nvPr/>
        </p:nvSpPr>
        <p:spPr bwMode="auto">
          <a:xfrm>
            <a:off x="5473172" y="3740074"/>
            <a:ext cx="497724" cy="244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TW"/>
              <a:t>L3</a:t>
            </a:r>
            <a:endParaRPr lang="zh-TW" altLang="en-US"/>
          </a:p>
        </p:txBody>
      </p:sp>
      <p:sp>
        <p:nvSpPr>
          <p:cNvPr id="15" name="矩形 14"/>
          <p:cNvSpPr/>
          <p:nvPr/>
        </p:nvSpPr>
        <p:spPr>
          <a:xfrm>
            <a:off x="4328409" y="1707905"/>
            <a:ext cx="1791818" cy="1134241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4400" dirty="0" smtClean="0">
                <a:solidFill>
                  <a:srgbClr val="FF0000"/>
                </a:solidFill>
              </a:rPr>
              <a:t>START</a:t>
            </a:r>
            <a:endParaRPr lang="zh-TW" altLang="en-US" sz="4400" dirty="0">
              <a:solidFill>
                <a:srgbClr val="FF0000"/>
              </a:solidFill>
            </a:endParaRPr>
          </a:p>
        </p:txBody>
      </p:sp>
      <p:sp>
        <p:nvSpPr>
          <p:cNvPr id="16" name="文字方塊 8"/>
          <p:cNvSpPr txBox="1">
            <a:spLocks noChangeArrowheads="1"/>
          </p:cNvSpPr>
          <p:nvPr/>
        </p:nvSpPr>
        <p:spPr bwMode="auto">
          <a:xfrm>
            <a:off x="4643438" y="2357430"/>
            <a:ext cx="150019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TW" dirty="0" smtClean="0"/>
              <a:t>760 </a:t>
            </a:r>
            <a:r>
              <a:rPr lang="en-US" altLang="zh-TW" dirty="0"/>
              <a:t>X </a:t>
            </a:r>
            <a:r>
              <a:rPr lang="en-US" altLang="zh-TW" dirty="0" smtClean="0"/>
              <a:t>384</a:t>
            </a:r>
            <a:endParaRPr lang="zh-TW" altLang="en-US" dirty="0"/>
          </a:p>
        </p:txBody>
      </p:sp>
      <p:sp>
        <p:nvSpPr>
          <p:cNvPr id="18" name="文字方塊 8"/>
          <p:cNvSpPr txBox="1">
            <a:spLocks noChangeArrowheads="1"/>
          </p:cNvSpPr>
          <p:nvPr/>
        </p:nvSpPr>
        <p:spPr bwMode="auto">
          <a:xfrm>
            <a:off x="1500166" y="987966"/>
            <a:ext cx="164307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TW" dirty="0" smtClean="0"/>
              <a:t>1920 </a:t>
            </a:r>
            <a:r>
              <a:rPr lang="en-US" altLang="zh-TW" dirty="0"/>
              <a:t>X </a:t>
            </a:r>
            <a:r>
              <a:rPr lang="en-US" altLang="zh-TW" dirty="0" smtClean="0"/>
              <a:t>1080</a:t>
            </a:r>
            <a:endParaRPr lang="zh-TW" altLang="en-US" dirty="0"/>
          </a:p>
        </p:txBody>
      </p:sp>
      <p:sp>
        <p:nvSpPr>
          <p:cNvPr id="20" name="文字方塊 8"/>
          <p:cNvSpPr txBox="1">
            <a:spLocks noChangeArrowheads="1"/>
          </p:cNvSpPr>
          <p:nvPr/>
        </p:nvSpPr>
        <p:spPr bwMode="auto">
          <a:xfrm>
            <a:off x="5715008" y="500042"/>
            <a:ext cx="164307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TW" dirty="0" smtClean="0"/>
              <a:t>framebuffer0</a:t>
            </a:r>
            <a:endParaRPr lang="zh-TW" altLang="en-US" dirty="0"/>
          </a:p>
        </p:txBody>
      </p:sp>
      <p:sp>
        <p:nvSpPr>
          <p:cNvPr id="21" name="文字方塊 8"/>
          <p:cNvSpPr txBox="1">
            <a:spLocks noChangeArrowheads="1"/>
          </p:cNvSpPr>
          <p:nvPr/>
        </p:nvSpPr>
        <p:spPr bwMode="auto">
          <a:xfrm>
            <a:off x="7286644" y="785794"/>
            <a:ext cx="164307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TW" dirty="0" smtClean="0"/>
              <a:t>framebuffer1</a:t>
            </a:r>
            <a:endParaRPr lang="zh-TW" alt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圖片 136" descr="Canvas_drawimage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86313" y="1857375"/>
            <a:ext cx="4214812" cy="4075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315" name="文字方塊 112"/>
          <p:cNvSpPr txBox="1">
            <a:spLocks noChangeArrowheads="1"/>
          </p:cNvSpPr>
          <p:nvPr/>
        </p:nvSpPr>
        <p:spPr bwMode="auto">
          <a:xfrm>
            <a:off x="285750" y="158750"/>
            <a:ext cx="8358188" cy="6556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TW" sz="140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gdispImage *p_Image;</a:t>
            </a:r>
          </a:p>
          <a:p>
            <a:r>
              <a:rPr lang="en-US" altLang="zh-TW" sz="140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p_Image = &amp;myImage;</a:t>
            </a:r>
          </a:p>
          <a:p>
            <a:r>
              <a:rPr lang="en-US" altLang="zh-TW" sz="140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gdispImageOpenFile(p_Image, step_3);</a:t>
            </a:r>
          </a:p>
          <a:p>
            <a:r>
              <a:rPr lang="en-US" altLang="zh-TW" sz="140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                                                                      </a:t>
            </a:r>
            <a:r>
              <a:rPr lang="en-US" altLang="zh-TW" sz="1400" b="1">
                <a:solidFill>
                  <a:srgbClr val="FF0000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W                          H                                  sx    sy    dx   dy</a:t>
            </a:r>
          </a:p>
          <a:p>
            <a:r>
              <a:rPr lang="en-US" altLang="zh-TW" sz="140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pixmap_draw(pixmap_1, surface_1, LAYER1_WIDTH, LAYER1_HEIGHT, p_Image, 100, 200, 300, 400, alpha, POSITION_MIDDLE_LEFT);</a:t>
            </a:r>
          </a:p>
          <a:p>
            <a:r>
              <a:rPr lang="en-US" altLang="zh-TW" sz="1400" b="1">
                <a:solidFill>
                  <a:srgbClr val="FF0000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                                1920                     W                         16                  16</a:t>
            </a:r>
          </a:p>
          <a:p>
            <a:r>
              <a:rPr lang="en-US" altLang="zh-TW" sz="140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gdispBlitArea(LAYER0_WIDTH - LAYER1_WIDTH - BORDER_X, BORDER_Y, </a:t>
            </a:r>
          </a:p>
          <a:p>
            <a:r>
              <a:rPr lang="en-US" altLang="zh-TW" sz="1400" b="1">
                <a:solidFill>
                  <a:srgbClr val="FF0000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             W                            H</a:t>
            </a:r>
          </a:p>
          <a:p>
            <a:r>
              <a:rPr lang="en-US" altLang="zh-TW" sz="140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LAYER1_WIDTH, LAYER1_HEIGHT, surface_1);</a:t>
            </a:r>
          </a:p>
          <a:p>
            <a:endParaRPr lang="en-US" altLang="zh-TW" sz="1400">
              <a:latin typeface="Arial Unicode MS" pitchFamily="34" charset="-120"/>
              <a:ea typeface="Arial Unicode MS" pitchFamily="34" charset="-120"/>
              <a:cs typeface="Arial Unicode MS" pitchFamily="34" charset="-120"/>
            </a:endParaRPr>
          </a:p>
          <a:p>
            <a:r>
              <a:rPr lang="en-US" altLang="zh-TW" sz="140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gdispImageClose(p_Image);</a:t>
            </a:r>
          </a:p>
          <a:p>
            <a:endParaRPr lang="en-US" altLang="zh-TW" sz="1400">
              <a:latin typeface="Arial Unicode MS" pitchFamily="34" charset="-120"/>
              <a:ea typeface="Arial Unicode MS" pitchFamily="34" charset="-120"/>
              <a:cs typeface="Arial Unicode MS" pitchFamily="34" charset="-120"/>
            </a:endParaRPr>
          </a:p>
          <a:p>
            <a:endParaRPr lang="en-US" altLang="zh-TW" sz="1400">
              <a:latin typeface="Arial Unicode MS" pitchFamily="34" charset="-120"/>
              <a:ea typeface="Arial Unicode MS" pitchFamily="34" charset="-120"/>
              <a:cs typeface="Arial Unicode MS" pitchFamily="34" charset="-120"/>
            </a:endParaRPr>
          </a:p>
          <a:p>
            <a:endParaRPr lang="en-US" altLang="zh-TW" sz="1400">
              <a:latin typeface="Arial Unicode MS" pitchFamily="34" charset="-120"/>
              <a:ea typeface="Arial Unicode MS" pitchFamily="34" charset="-120"/>
              <a:cs typeface="Arial Unicode MS" pitchFamily="34" charset="-120"/>
            </a:endParaRPr>
          </a:p>
          <a:p>
            <a:endParaRPr lang="en-US" altLang="zh-TW" sz="1400">
              <a:latin typeface="Arial Unicode MS" pitchFamily="34" charset="-120"/>
              <a:ea typeface="Arial Unicode MS" pitchFamily="34" charset="-120"/>
              <a:cs typeface="Arial Unicode MS" pitchFamily="34" charset="-120"/>
            </a:endParaRPr>
          </a:p>
          <a:p>
            <a:endParaRPr lang="en-US" altLang="zh-TW" sz="1400">
              <a:latin typeface="Arial Unicode MS" pitchFamily="34" charset="-120"/>
              <a:ea typeface="Arial Unicode MS" pitchFamily="34" charset="-120"/>
              <a:cs typeface="Arial Unicode MS" pitchFamily="34" charset="-120"/>
            </a:endParaRPr>
          </a:p>
          <a:p>
            <a:endParaRPr lang="en-US" altLang="zh-TW" sz="1400">
              <a:latin typeface="Arial Unicode MS" pitchFamily="34" charset="-120"/>
              <a:ea typeface="Arial Unicode MS" pitchFamily="34" charset="-120"/>
              <a:cs typeface="Arial Unicode MS" pitchFamily="34" charset="-120"/>
            </a:endParaRPr>
          </a:p>
          <a:p>
            <a:r>
              <a:rPr lang="en-US" altLang="zh-TW" sz="140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pixmap_draw(pixmap, surface, W, H, p_Image, sx, sy, dx, dy, alpha, position)</a:t>
            </a:r>
          </a:p>
          <a:p>
            <a:r>
              <a:rPr lang="en-US" altLang="zh-TW" sz="140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{</a:t>
            </a:r>
          </a:p>
          <a:p>
            <a:pPr lvl="1"/>
            <a:r>
              <a:rPr lang="en-US" altLang="zh-TW" sz="140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sWidth = p_Image-&gt;width;</a:t>
            </a:r>
          </a:p>
          <a:p>
            <a:pPr lvl="1"/>
            <a:r>
              <a:rPr lang="en-US" altLang="zh-TW" sz="140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sHeight = p_Image-&gt;height;</a:t>
            </a:r>
          </a:p>
          <a:p>
            <a:pPr lvl="1"/>
            <a:r>
              <a:rPr lang="en-US" altLang="zh-TW" sz="140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status = gdispGImageDraw(pixmap, p_Image, dx, dy, sWidth, sHeight, sx, sy);</a:t>
            </a:r>
          </a:p>
          <a:p>
            <a:pPr lvl="1"/>
            <a:endParaRPr lang="en-US" altLang="zh-TW" sz="1400">
              <a:latin typeface="Arial Unicode MS" pitchFamily="34" charset="-120"/>
              <a:ea typeface="Arial Unicode MS" pitchFamily="34" charset="-120"/>
              <a:cs typeface="Arial Unicode MS" pitchFamily="34" charset="-120"/>
            </a:endParaRPr>
          </a:p>
          <a:p>
            <a:r>
              <a:rPr lang="zh-TW" altLang="en-US" sz="140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不透明貼圖</a:t>
            </a:r>
            <a:endParaRPr lang="en-US" altLang="zh-TW" sz="1400">
              <a:latin typeface="Arial Unicode MS" pitchFamily="34" charset="-120"/>
              <a:ea typeface="Arial Unicode MS" pitchFamily="34" charset="-120"/>
              <a:cs typeface="Arial Unicode MS" pitchFamily="34" charset="-120"/>
            </a:endParaRPr>
          </a:p>
          <a:p>
            <a:r>
              <a:rPr lang="en-US" altLang="zh-TW" sz="140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sx = 0;</a:t>
            </a:r>
            <a:r>
              <a:rPr lang="zh-TW" altLang="en-US" sz="140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 </a:t>
            </a:r>
            <a:r>
              <a:rPr lang="en-US" altLang="zh-TW" sz="140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 sy = 0;</a:t>
            </a:r>
          </a:p>
          <a:p>
            <a:r>
              <a:rPr lang="en-US" altLang="zh-TW" sz="140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sWidth = p_Image-&gt;width;</a:t>
            </a:r>
          </a:p>
          <a:p>
            <a:r>
              <a:rPr lang="en-US" altLang="zh-TW" sz="140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sHeight = p_Image-&gt;height;</a:t>
            </a:r>
          </a:p>
          <a:p>
            <a:r>
              <a:rPr lang="en-US" altLang="zh-TW" sz="140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dx = 200; dy = 100;</a:t>
            </a:r>
          </a:p>
          <a:p>
            <a:r>
              <a:rPr lang="en-US" altLang="zh-TW" sz="140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status = gdispImageDraw(p_Image, dx, dy, sWidth, sHeight, sx, sy);</a:t>
            </a:r>
          </a:p>
        </p:txBody>
      </p:sp>
      <p:sp>
        <p:nvSpPr>
          <p:cNvPr id="13316" name="文字方塊 143"/>
          <p:cNvSpPr txBox="1">
            <a:spLocks noChangeArrowheads="1"/>
          </p:cNvSpPr>
          <p:nvPr/>
        </p:nvSpPr>
        <p:spPr bwMode="auto">
          <a:xfrm>
            <a:off x="6000750" y="1990725"/>
            <a:ext cx="3000375" cy="4030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TW" sz="2400" b="1">
                <a:solidFill>
                  <a:srgbClr val="FF0000"/>
                </a:solidFill>
              </a:rPr>
              <a:t>w</a:t>
            </a:r>
          </a:p>
          <a:p>
            <a:r>
              <a:rPr lang="en-US" altLang="zh-TW" sz="2400" b="1">
                <a:solidFill>
                  <a:srgbClr val="FF0000"/>
                </a:solidFill>
              </a:rPr>
              <a:t>   </a:t>
            </a:r>
          </a:p>
          <a:p>
            <a:r>
              <a:rPr lang="en-US" altLang="zh-TW" sz="2400" b="1">
                <a:solidFill>
                  <a:srgbClr val="FF0000"/>
                </a:solidFill>
              </a:rPr>
              <a:t>            h</a:t>
            </a:r>
          </a:p>
          <a:p>
            <a:endParaRPr lang="en-US" altLang="zh-TW" sz="2400" b="1">
              <a:solidFill>
                <a:srgbClr val="FF0000"/>
              </a:solidFill>
            </a:endParaRPr>
          </a:p>
          <a:p>
            <a:endParaRPr lang="en-US" altLang="zh-TW" sz="2400" b="1">
              <a:solidFill>
                <a:srgbClr val="FF0000"/>
              </a:solidFill>
            </a:endParaRPr>
          </a:p>
          <a:p>
            <a:endParaRPr lang="en-US" altLang="zh-TW" sz="2400" b="1">
              <a:solidFill>
                <a:srgbClr val="FF0000"/>
              </a:solidFill>
            </a:endParaRPr>
          </a:p>
          <a:p>
            <a:r>
              <a:rPr lang="en-US" altLang="zh-TW" sz="2400" b="1">
                <a:solidFill>
                  <a:srgbClr val="FF0000"/>
                </a:solidFill>
              </a:rPr>
              <a:t>                             H</a:t>
            </a:r>
          </a:p>
          <a:p>
            <a:endParaRPr lang="en-US" altLang="zh-TW" sz="2400" b="1">
              <a:solidFill>
                <a:srgbClr val="FF0000"/>
              </a:solidFill>
            </a:endParaRPr>
          </a:p>
          <a:p>
            <a:endParaRPr lang="en-US" altLang="zh-TW" sz="3200" b="1">
              <a:solidFill>
                <a:srgbClr val="FF0000"/>
              </a:solidFill>
            </a:endParaRPr>
          </a:p>
          <a:p>
            <a:r>
              <a:rPr lang="en-US" altLang="zh-TW" sz="2400" b="1">
                <a:solidFill>
                  <a:srgbClr val="FF0000"/>
                </a:solidFill>
              </a:rPr>
              <a:t>                    W</a:t>
            </a:r>
            <a:endParaRPr lang="zh-TW" altLang="en-US" sz="2400" b="1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圖片 136" descr="Canvas_drawimage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86313" y="1857375"/>
            <a:ext cx="4214812" cy="4075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315" name="文字方塊 112"/>
          <p:cNvSpPr txBox="1">
            <a:spLocks noChangeArrowheads="1"/>
          </p:cNvSpPr>
          <p:nvPr/>
        </p:nvSpPr>
        <p:spPr bwMode="auto">
          <a:xfrm>
            <a:off x="285750" y="158750"/>
            <a:ext cx="8358188" cy="6556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TW" sz="140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gdispImage *p_Image;</a:t>
            </a:r>
          </a:p>
          <a:p>
            <a:r>
              <a:rPr lang="en-US" altLang="zh-TW" sz="140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p_Image = &amp;myImage;</a:t>
            </a:r>
          </a:p>
          <a:p>
            <a:r>
              <a:rPr lang="en-US" altLang="zh-TW" sz="140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gdispImageOpenFile(p_Image, step_3);</a:t>
            </a:r>
          </a:p>
          <a:p>
            <a:r>
              <a:rPr lang="en-US" altLang="zh-TW" sz="140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                                                                      </a:t>
            </a:r>
            <a:r>
              <a:rPr lang="en-US" altLang="zh-TW" sz="1400" b="1">
                <a:solidFill>
                  <a:srgbClr val="FF0000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W                          H                                  sx    sy    dx   dy</a:t>
            </a:r>
          </a:p>
          <a:p>
            <a:r>
              <a:rPr lang="en-US" altLang="zh-TW" sz="140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pixmap_draw(pixmap_1, surface_1, LAYER1_WIDTH, LAYER1_HEIGHT, p_Image, 100, 200, 300, 400, alpha, POSITION_MIDDLE_LEFT);</a:t>
            </a:r>
          </a:p>
          <a:p>
            <a:r>
              <a:rPr lang="en-US" altLang="zh-TW" sz="1400" b="1">
                <a:solidFill>
                  <a:srgbClr val="FF0000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                                1920                     W                         16                  16</a:t>
            </a:r>
          </a:p>
          <a:p>
            <a:r>
              <a:rPr lang="en-US" altLang="zh-TW" sz="140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gdispBlitArea(LAYER0_WIDTH - LAYER1_WIDTH - BORDER_X, BORDER_Y, </a:t>
            </a:r>
          </a:p>
          <a:p>
            <a:r>
              <a:rPr lang="en-US" altLang="zh-TW" sz="1400" b="1">
                <a:solidFill>
                  <a:srgbClr val="FF0000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             W                            H</a:t>
            </a:r>
          </a:p>
          <a:p>
            <a:r>
              <a:rPr lang="en-US" altLang="zh-TW" sz="140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LAYER1_WIDTH, LAYER1_HEIGHT, surface_1);</a:t>
            </a:r>
          </a:p>
          <a:p>
            <a:endParaRPr lang="en-US" altLang="zh-TW" sz="1400">
              <a:latin typeface="Arial Unicode MS" pitchFamily="34" charset="-120"/>
              <a:ea typeface="Arial Unicode MS" pitchFamily="34" charset="-120"/>
              <a:cs typeface="Arial Unicode MS" pitchFamily="34" charset="-120"/>
            </a:endParaRPr>
          </a:p>
          <a:p>
            <a:r>
              <a:rPr lang="en-US" altLang="zh-TW" sz="140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gdispImageClose(p_Image);</a:t>
            </a:r>
          </a:p>
          <a:p>
            <a:endParaRPr lang="en-US" altLang="zh-TW" sz="1400">
              <a:latin typeface="Arial Unicode MS" pitchFamily="34" charset="-120"/>
              <a:ea typeface="Arial Unicode MS" pitchFamily="34" charset="-120"/>
              <a:cs typeface="Arial Unicode MS" pitchFamily="34" charset="-120"/>
            </a:endParaRPr>
          </a:p>
          <a:p>
            <a:endParaRPr lang="en-US" altLang="zh-TW" sz="1400">
              <a:latin typeface="Arial Unicode MS" pitchFamily="34" charset="-120"/>
              <a:ea typeface="Arial Unicode MS" pitchFamily="34" charset="-120"/>
              <a:cs typeface="Arial Unicode MS" pitchFamily="34" charset="-120"/>
            </a:endParaRPr>
          </a:p>
          <a:p>
            <a:endParaRPr lang="en-US" altLang="zh-TW" sz="1400">
              <a:latin typeface="Arial Unicode MS" pitchFamily="34" charset="-120"/>
              <a:ea typeface="Arial Unicode MS" pitchFamily="34" charset="-120"/>
              <a:cs typeface="Arial Unicode MS" pitchFamily="34" charset="-120"/>
            </a:endParaRPr>
          </a:p>
          <a:p>
            <a:endParaRPr lang="en-US" altLang="zh-TW" sz="1400">
              <a:latin typeface="Arial Unicode MS" pitchFamily="34" charset="-120"/>
              <a:ea typeface="Arial Unicode MS" pitchFamily="34" charset="-120"/>
              <a:cs typeface="Arial Unicode MS" pitchFamily="34" charset="-120"/>
            </a:endParaRPr>
          </a:p>
          <a:p>
            <a:endParaRPr lang="en-US" altLang="zh-TW" sz="1400">
              <a:latin typeface="Arial Unicode MS" pitchFamily="34" charset="-120"/>
              <a:ea typeface="Arial Unicode MS" pitchFamily="34" charset="-120"/>
              <a:cs typeface="Arial Unicode MS" pitchFamily="34" charset="-120"/>
            </a:endParaRPr>
          </a:p>
          <a:p>
            <a:endParaRPr lang="en-US" altLang="zh-TW" sz="1400">
              <a:latin typeface="Arial Unicode MS" pitchFamily="34" charset="-120"/>
              <a:ea typeface="Arial Unicode MS" pitchFamily="34" charset="-120"/>
              <a:cs typeface="Arial Unicode MS" pitchFamily="34" charset="-120"/>
            </a:endParaRPr>
          </a:p>
          <a:p>
            <a:r>
              <a:rPr lang="en-US" altLang="zh-TW" sz="140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pixmap_draw(pixmap, surface, W, H, p_Image, sx, sy, dx, dy, alpha, position)</a:t>
            </a:r>
          </a:p>
          <a:p>
            <a:r>
              <a:rPr lang="en-US" altLang="zh-TW" sz="140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{</a:t>
            </a:r>
          </a:p>
          <a:p>
            <a:pPr lvl="1"/>
            <a:r>
              <a:rPr lang="en-US" altLang="zh-TW" sz="140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sWidth = p_Image-&gt;width;</a:t>
            </a:r>
          </a:p>
          <a:p>
            <a:pPr lvl="1"/>
            <a:r>
              <a:rPr lang="en-US" altLang="zh-TW" sz="140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sHeight = p_Image-&gt;height;</a:t>
            </a:r>
          </a:p>
          <a:p>
            <a:pPr lvl="1"/>
            <a:r>
              <a:rPr lang="en-US" altLang="zh-TW" sz="140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status = gdispGImageDraw(pixmap, p_Image, dx, dy, sWidth, sHeight, sx, sy);</a:t>
            </a:r>
          </a:p>
          <a:p>
            <a:pPr lvl="1"/>
            <a:endParaRPr lang="en-US" altLang="zh-TW" sz="1400">
              <a:latin typeface="Arial Unicode MS" pitchFamily="34" charset="-120"/>
              <a:ea typeface="Arial Unicode MS" pitchFamily="34" charset="-120"/>
              <a:cs typeface="Arial Unicode MS" pitchFamily="34" charset="-120"/>
            </a:endParaRPr>
          </a:p>
          <a:p>
            <a:r>
              <a:rPr lang="zh-TW" altLang="en-US" sz="140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不透明貼圖</a:t>
            </a:r>
            <a:endParaRPr lang="en-US" altLang="zh-TW" sz="1400">
              <a:latin typeface="Arial Unicode MS" pitchFamily="34" charset="-120"/>
              <a:ea typeface="Arial Unicode MS" pitchFamily="34" charset="-120"/>
              <a:cs typeface="Arial Unicode MS" pitchFamily="34" charset="-120"/>
            </a:endParaRPr>
          </a:p>
          <a:p>
            <a:r>
              <a:rPr lang="en-US" altLang="zh-TW" sz="140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sx = 0;</a:t>
            </a:r>
            <a:r>
              <a:rPr lang="zh-TW" altLang="en-US" sz="140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 </a:t>
            </a:r>
            <a:r>
              <a:rPr lang="en-US" altLang="zh-TW" sz="140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 sy = 0;</a:t>
            </a:r>
          </a:p>
          <a:p>
            <a:r>
              <a:rPr lang="en-US" altLang="zh-TW" sz="140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sWidth = p_Image-&gt;width;</a:t>
            </a:r>
          </a:p>
          <a:p>
            <a:r>
              <a:rPr lang="en-US" altLang="zh-TW" sz="140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sHeight = p_Image-&gt;height;</a:t>
            </a:r>
          </a:p>
          <a:p>
            <a:r>
              <a:rPr lang="en-US" altLang="zh-TW" sz="140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dx = 200; dy = 100;</a:t>
            </a:r>
          </a:p>
          <a:p>
            <a:r>
              <a:rPr lang="en-US" altLang="zh-TW" sz="140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status = gdispImageDraw(p_Image, dx, dy, sWidth, sHeight, sx, sy);</a:t>
            </a:r>
          </a:p>
        </p:txBody>
      </p:sp>
      <p:sp>
        <p:nvSpPr>
          <p:cNvPr id="13316" name="文字方塊 143"/>
          <p:cNvSpPr txBox="1">
            <a:spLocks noChangeArrowheads="1"/>
          </p:cNvSpPr>
          <p:nvPr/>
        </p:nvSpPr>
        <p:spPr bwMode="auto">
          <a:xfrm>
            <a:off x="6000750" y="1990725"/>
            <a:ext cx="3000375" cy="4030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TW" sz="2400" b="1">
                <a:solidFill>
                  <a:srgbClr val="FF0000"/>
                </a:solidFill>
              </a:rPr>
              <a:t>w</a:t>
            </a:r>
          </a:p>
          <a:p>
            <a:r>
              <a:rPr lang="en-US" altLang="zh-TW" sz="2400" b="1">
                <a:solidFill>
                  <a:srgbClr val="FF0000"/>
                </a:solidFill>
              </a:rPr>
              <a:t>   </a:t>
            </a:r>
          </a:p>
          <a:p>
            <a:r>
              <a:rPr lang="en-US" altLang="zh-TW" sz="2400" b="1">
                <a:solidFill>
                  <a:srgbClr val="FF0000"/>
                </a:solidFill>
              </a:rPr>
              <a:t>            h</a:t>
            </a:r>
          </a:p>
          <a:p>
            <a:endParaRPr lang="en-US" altLang="zh-TW" sz="2400" b="1">
              <a:solidFill>
                <a:srgbClr val="FF0000"/>
              </a:solidFill>
            </a:endParaRPr>
          </a:p>
          <a:p>
            <a:endParaRPr lang="en-US" altLang="zh-TW" sz="2400" b="1">
              <a:solidFill>
                <a:srgbClr val="FF0000"/>
              </a:solidFill>
            </a:endParaRPr>
          </a:p>
          <a:p>
            <a:endParaRPr lang="en-US" altLang="zh-TW" sz="2400" b="1">
              <a:solidFill>
                <a:srgbClr val="FF0000"/>
              </a:solidFill>
            </a:endParaRPr>
          </a:p>
          <a:p>
            <a:r>
              <a:rPr lang="en-US" altLang="zh-TW" sz="2400" b="1">
                <a:solidFill>
                  <a:srgbClr val="FF0000"/>
                </a:solidFill>
              </a:rPr>
              <a:t>                             H</a:t>
            </a:r>
          </a:p>
          <a:p>
            <a:endParaRPr lang="en-US" altLang="zh-TW" sz="2400" b="1">
              <a:solidFill>
                <a:srgbClr val="FF0000"/>
              </a:solidFill>
            </a:endParaRPr>
          </a:p>
          <a:p>
            <a:endParaRPr lang="en-US" altLang="zh-TW" sz="3200" b="1">
              <a:solidFill>
                <a:srgbClr val="FF0000"/>
              </a:solidFill>
            </a:endParaRPr>
          </a:p>
          <a:p>
            <a:r>
              <a:rPr lang="en-US" altLang="zh-TW" sz="2400" b="1">
                <a:solidFill>
                  <a:srgbClr val="FF0000"/>
                </a:solidFill>
              </a:rPr>
              <a:t>                    W</a:t>
            </a:r>
            <a:endParaRPr lang="zh-TW" altLang="en-US" sz="2400" b="1">
              <a:solidFill>
                <a:srgbClr val="FF0000"/>
              </a:solidFill>
            </a:endParaRPr>
          </a:p>
        </p:txBody>
      </p:sp>
      <p:sp>
        <p:nvSpPr>
          <p:cNvPr id="5" name="標題 1"/>
          <p:cNvSpPr>
            <a:spLocks noGrp="1"/>
          </p:cNvSpPr>
          <p:nvPr>
            <p:ph type="title"/>
          </p:nvPr>
        </p:nvSpPr>
        <p:spPr>
          <a:xfrm>
            <a:off x="3929058" y="-24"/>
            <a:ext cx="4900618" cy="857256"/>
          </a:xfrm>
        </p:spPr>
        <p:txBody>
          <a:bodyPr/>
          <a:lstStyle/>
          <a:p>
            <a:r>
              <a:rPr lang="zh-TW" altLang="en-US" dirty="0" smtClean="0"/>
              <a:t>設定貼圖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設定圖層</a:t>
            </a:r>
          </a:p>
        </p:txBody>
      </p:sp>
      <p:sp>
        <p:nvSpPr>
          <p:cNvPr id="15363" name="內容版面配置區 2"/>
          <p:cNvSpPr>
            <a:spLocks noGrp="1"/>
          </p:cNvSpPr>
          <p:nvPr>
            <p:ph idx="1"/>
          </p:nvPr>
        </p:nvSpPr>
        <p:spPr>
          <a:xfrm>
            <a:off x="457200" y="1071563"/>
            <a:ext cx="8229600" cy="5572125"/>
          </a:xfrm>
        </p:spPr>
        <p:txBody>
          <a:bodyPr/>
          <a:lstStyle/>
          <a:p>
            <a:pPr>
              <a:buFont typeface="Arial" charset="0"/>
              <a:buNone/>
            </a:pPr>
            <a:r>
              <a:rPr lang="zh-TW" altLang="en-US" sz="1500" smtClean="0">
                <a:latin typeface="Consolas" pitchFamily="49" charset="0"/>
              </a:rPr>
              <a:t>製作右大圖</a:t>
            </a:r>
            <a:r>
              <a:rPr lang="en-US" altLang="zh-TW" sz="1500" smtClean="0">
                <a:latin typeface="Consolas" pitchFamily="49" charset="0"/>
              </a:rPr>
              <a:t>(L1)</a:t>
            </a:r>
          </a:p>
          <a:p>
            <a:pPr>
              <a:buFont typeface="Arial" charset="0"/>
              <a:buNone/>
            </a:pPr>
            <a:endParaRPr lang="en-US" altLang="zh-TW" sz="1500" smtClean="0">
              <a:latin typeface="Consolas" pitchFamily="49" charset="0"/>
            </a:endParaRPr>
          </a:p>
          <a:p>
            <a:pPr>
              <a:buFont typeface="Arial" charset="0"/>
              <a:buNone/>
            </a:pPr>
            <a:r>
              <a:rPr lang="en-US" altLang="zh-TW" sz="1500" smtClean="0">
                <a:latin typeface="Consolas" pitchFamily="49" charset="0"/>
              </a:rPr>
              <a:t>pixmap_1 = gdispPixmapCreate(LAYER1_WIDTH, LAYER1_HEIGHT);	</a:t>
            </a:r>
          </a:p>
          <a:p>
            <a:pPr>
              <a:buFont typeface="Arial" charset="0"/>
              <a:buNone/>
            </a:pPr>
            <a:r>
              <a:rPr lang="en-US" altLang="zh-TW" sz="1500" smtClean="0">
                <a:latin typeface="Consolas" pitchFamily="49" charset="0"/>
              </a:rPr>
              <a:t>				</a:t>
            </a:r>
            <a:r>
              <a:rPr lang="zh-TW" altLang="en-US" sz="1500" smtClean="0">
                <a:latin typeface="Consolas" pitchFamily="49" charset="0"/>
              </a:rPr>
              <a:t>    </a:t>
            </a:r>
            <a:r>
              <a:rPr lang="en-US" altLang="zh-TW" sz="1500" smtClean="0">
                <a:latin typeface="Consolas" pitchFamily="49" charset="0"/>
              </a:rPr>
              <a:t>// </a:t>
            </a:r>
            <a:r>
              <a:rPr lang="zh-TW" altLang="en-US" sz="1500" smtClean="0">
                <a:latin typeface="Consolas" pitchFamily="49" charset="0"/>
              </a:rPr>
              <a:t>開啟 </a:t>
            </a:r>
            <a:r>
              <a:rPr lang="en-US" altLang="zh-TW" sz="1500" smtClean="0">
                <a:latin typeface="Consolas" pitchFamily="49" charset="0"/>
              </a:rPr>
              <a:t>1216 X 912</a:t>
            </a:r>
          </a:p>
          <a:p>
            <a:pPr>
              <a:buFont typeface="Arial" charset="0"/>
              <a:buNone/>
            </a:pPr>
            <a:r>
              <a:rPr lang="en-US" altLang="zh-TW" sz="1500" smtClean="0">
                <a:latin typeface="Consolas" pitchFamily="49" charset="0"/>
              </a:rPr>
              <a:t>surface_1 = gdispPixmapGetBits(pixmap_1);</a:t>
            </a:r>
          </a:p>
          <a:p>
            <a:pPr>
              <a:buFont typeface="Arial" charset="0"/>
              <a:buNone/>
            </a:pPr>
            <a:r>
              <a:rPr lang="en-US" altLang="zh-TW" sz="1500" smtClean="0">
                <a:latin typeface="Consolas" pitchFamily="49" charset="0"/>
              </a:rPr>
              <a:t>pixmap_draw(pixmap_1, surface_1, LAYER1_WIDTH, LAYER1_HEIGHT, NULL, </a:t>
            </a:r>
          </a:p>
          <a:p>
            <a:pPr>
              <a:buFont typeface="Arial" charset="0"/>
              <a:buNone/>
            </a:pPr>
            <a:r>
              <a:rPr lang="en-US" altLang="zh-TW" sz="1500" smtClean="0">
                <a:latin typeface="Consolas" pitchFamily="49" charset="0"/>
              </a:rPr>
              <a:t>	0, 0, 0, 0, 0, POSITION_MIDDLE_CENTER);</a:t>
            </a:r>
          </a:p>
          <a:p>
            <a:pPr>
              <a:buFont typeface="Arial" charset="0"/>
              <a:buNone/>
            </a:pPr>
            <a:endParaRPr lang="en-US" altLang="zh-TW" sz="1500" smtClean="0">
              <a:latin typeface="Consolas" pitchFamily="49" charset="0"/>
            </a:endParaRPr>
          </a:p>
          <a:p>
            <a:pPr>
              <a:buFont typeface="Arial" charset="0"/>
              <a:buNone/>
            </a:pPr>
            <a:r>
              <a:rPr lang="zh-TW" altLang="en-US" sz="1500" smtClean="0">
                <a:latin typeface="Consolas" pitchFamily="49" charset="0"/>
              </a:rPr>
              <a:t>把右大圖</a:t>
            </a:r>
            <a:r>
              <a:rPr lang="en-US" altLang="zh-TW" sz="1500" smtClean="0">
                <a:latin typeface="Consolas" pitchFamily="49" charset="0"/>
              </a:rPr>
              <a:t>(L1)</a:t>
            </a:r>
            <a:r>
              <a:rPr lang="zh-TW" altLang="en-US" sz="1500" smtClean="0">
                <a:latin typeface="Consolas" pitchFamily="49" charset="0"/>
              </a:rPr>
              <a:t>加到底圖</a:t>
            </a:r>
            <a:r>
              <a:rPr lang="en-US" altLang="zh-TW" sz="1500" smtClean="0">
                <a:latin typeface="Consolas" pitchFamily="49" charset="0"/>
              </a:rPr>
              <a:t>(L0)</a:t>
            </a:r>
            <a:r>
              <a:rPr lang="zh-TW" altLang="en-US" sz="1500" smtClean="0">
                <a:latin typeface="Consolas" pitchFamily="49" charset="0"/>
              </a:rPr>
              <a:t>之上</a:t>
            </a:r>
          </a:p>
          <a:p>
            <a:pPr>
              <a:buFont typeface="Arial" charset="0"/>
              <a:buNone/>
            </a:pPr>
            <a:r>
              <a:rPr lang="en-US" altLang="zh-TW" sz="1500" smtClean="0">
                <a:latin typeface="Consolas" pitchFamily="49" charset="0"/>
              </a:rPr>
              <a:t>// Blit surface_1 to the real display at the new position</a:t>
            </a:r>
          </a:p>
          <a:p>
            <a:pPr>
              <a:buFont typeface="Arial" charset="0"/>
              <a:buNone/>
            </a:pPr>
            <a:r>
              <a:rPr lang="en-US" altLang="zh-TW" sz="1500" smtClean="0">
                <a:latin typeface="Consolas" pitchFamily="49" charset="0"/>
              </a:rPr>
              <a:t>                L1</a:t>
            </a:r>
            <a:r>
              <a:rPr lang="zh-TW" altLang="en-US" sz="1500" smtClean="0">
                <a:latin typeface="Consolas" pitchFamily="49" charset="0"/>
              </a:rPr>
              <a:t>之左上角</a:t>
            </a:r>
            <a:r>
              <a:rPr lang="en-US" altLang="zh-TW" sz="1500" smtClean="0">
                <a:latin typeface="Consolas" pitchFamily="49" charset="0"/>
              </a:rPr>
              <a:t>x     L1</a:t>
            </a:r>
            <a:r>
              <a:rPr lang="zh-TW" altLang="en-US" sz="1500" smtClean="0">
                <a:latin typeface="Consolas" pitchFamily="49" charset="0"/>
              </a:rPr>
              <a:t>之左上角</a:t>
            </a:r>
            <a:r>
              <a:rPr lang="en-US" altLang="zh-TW" sz="1500" smtClean="0">
                <a:latin typeface="Consolas" pitchFamily="49" charset="0"/>
              </a:rPr>
              <a:t>y,     L1</a:t>
            </a:r>
            <a:r>
              <a:rPr lang="zh-TW" altLang="en-US" sz="1500" smtClean="0">
                <a:latin typeface="Consolas" pitchFamily="49" charset="0"/>
              </a:rPr>
              <a:t>之</a:t>
            </a:r>
            <a:r>
              <a:rPr lang="en-US" altLang="zh-TW" sz="1500" smtClean="0">
                <a:latin typeface="Consolas" pitchFamily="49" charset="0"/>
              </a:rPr>
              <a:t>W,         L1</a:t>
            </a:r>
            <a:r>
              <a:rPr lang="zh-TW" altLang="en-US" sz="1500" smtClean="0">
                <a:latin typeface="Consolas" pitchFamily="49" charset="0"/>
              </a:rPr>
              <a:t>之</a:t>
            </a:r>
            <a:r>
              <a:rPr lang="en-US" altLang="zh-TW" sz="1500" smtClean="0">
                <a:latin typeface="Consolas" pitchFamily="49" charset="0"/>
              </a:rPr>
              <a:t>H</a:t>
            </a:r>
          </a:p>
          <a:p>
            <a:pPr>
              <a:buFont typeface="Arial" charset="0"/>
              <a:buNone/>
            </a:pPr>
            <a:r>
              <a:rPr lang="en-US" altLang="zh-TW" sz="1500" smtClean="0">
                <a:latin typeface="Consolas" pitchFamily="49" charset="0"/>
              </a:rPr>
              <a:t>gdispBlitArea(LAYER1_START_X, LAYER1_START_Y, LAYER1_WIDTH, LAYER1_HEIGHT, surface_1);</a:t>
            </a:r>
          </a:p>
          <a:p>
            <a:pPr>
              <a:buFont typeface="Arial" charset="0"/>
              <a:buNone/>
            </a:pPr>
            <a:endParaRPr lang="en-US" altLang="zh-TW" sz="1500" smtClean="0">
              <a:latin typeface="Consolas" pitchFamily="49" charset="0"/>
            </a:endParaRPr>
          </a:p>
          <a:p>
            <a:pPr>
              <a:buFont typeface="Arial" charset="0"/>
              <a:buNone/>
            </a:pPr>
            <a:r>
              <a:rPr lang="en-US" altLang="zh-TW" sz="1500" smtClean="0">
                <a:latin typeface="Consolas" pitchFamily="49" charset="0"/>
              </a:rPr>
              <a:t>void RunMixer(XV_Mix_l2 *mix)</a:t>
            </a:r>
          </a:p>
          <a:p>
            <a:pPr>
              <a:buFont typeface="Arial" charset="0"/>
              <a:buNone/>
            </a:pPr>
            <a:r>
              <a:rPr lang="en-US" altLang="zh-TW" sz="1500" smtClean="0">
                <a:latin typeface="Consolas" pitchFamily="49" charset="0"/>
              </a:rPr>
              <a:t>{</a:t>
            </a:r>
          </a:p>
          <a:p>
            <a:pPr>
              <a:buFont typeface="Arial" charset="0"/>
              <a:buNone/>
            </a:pPr>
            <a:r>
              <a:rPr lang="en-US" altLang="zh-TW" sz="1500" smtClean="0">
                <a:latin typeface="Consolas" pitchFamily="49" charset="0"/>
              </a:rPr>
              <a:t>  layer1.StartX = LAYER1_START_X;</a:t>
            </a:r>
          </a:p>
          <a:p>
            <a:pPr>
              <a:buFont typeface="Arial" charset="0"/>
              <a:buNone/>
            </a:pPr>
            <a:r>
              <a:rPr lang="en-US" altLang="zh-TW" sz="1500" smtClean="0">
                <a:latin typeface="Consolas" pitchFamily="49" charset="0"/>
              </a:rPr>
              <a:t>  layer1.StartY = LAYER1_START_Y;</a:t>
            </a:r>
          </a:p>
          <a:p>
            <a:pPr>
              <a:buFont typeface="Arial" charset="0"/>
              <a:buNone/>
            </a:pPr>
            <a:endParaRPr lang="en-US" altLang="zh-TW" sz="1500" smtClean="0">
              <a:latin typeface="Consolas" pitchFamily="49" charset="0"/>
            </a:endParaRPr>
          </a:p>
          <a:p>
            <a:pPr>
              <a:buFont typeface="Arial" charset="0"/>
              <a:buNone/>
            </a:pPr>
            <a:r>
              <a:rPr lang="en-US" altLang="zh-TW" sz="1500" smtClean="0">
                <a:latin typeface="Consolas" pitchFamily="49" charset="0"/>
              </a:rPr>
              <a:t>XVMix_LayerEnable(periphs_inst.p_vid_output_mixer_l2_inst, XVMIX_LAYER_1);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draw</a:t>
            </a:r>
            <a:endParaRPr lang="zh-TW" altLang="en-US" smtClean="0"/>
          </a:p>
        </p:txBody>
      </p:sp>
      <p:sp>
        <p:nvSpPr>
          <p:cNvPr id="16387" name="內容版面配置區 2"/>
          <p:cNvSpPr>
            <a:spLocks noGrp="1"/>
          </p:cNvSpPr>
          <p:nvPr>
            <p:ph idx="1"/>
          </p:nvPr>
        </p:nvSpPr>
        <p:spPr>
          <a:xfrm>
            <a:off x="457200" y="1071563"/>
            <a:ext cx="8229600" cy="5572125"/>
          </a:xfrm>
        </p:spPr>
        <p:txBody>
          <a:bodyPr/>
          <a:lstStyle/>
          <a:p>
            <a:pPr>
              <a:buFont typeface="Arial" charset="0"/>
              <a:buNone/>
            </a:pPr>
            <a:r>
              <a:rPr lang="zh-TW" altLang="en-US" sz="1500" smtClean="0">
                <a:latin typeface="Consolas" pitchFamily="49" charset="0"/>
              </a:rPr>
              <a:t>開啟一圖</a:t>
            </a:r>
            <a:endParaRPr lang="en-US" altLang="zh-TW" sz="1500" smtClean="0">
              <a:latin typeface="Consolas" pitchFamily="49" charset="0"/>
            </a:endParaRPr>
          </a:p>
          <a:p>
            <a:pPr>
              <a:buFont typeface="Arial" charset="0"/>
              <a:buNone/>
            </a:pPr>
            <a:r>
              <a:rPr lang="en-US" altLang="zh-TW" sz="1500" smtClean="0">
                <a:latin typeface="Consolas" pitchFamily="49" charset="0"/>
              </a:rPr>
              <a:t>	gdispImage *p_Image;</a:t>
            </a:r>
          </a:p>
          <a:p>
            <a:pPr>
              <a:buFont typeface="Arial" charset="0"/>
              <a:buNone/>
            </a:pPr>
            <a:r>
              <a:rPr lang="en-US" altLang="zh-TW" sz="1500" smtClean="0">
                <a:latin typeface="Consolas" pitchFamily="49" charset="0"/>
              </a:rPr>
              <a:t>	p_Image = &amp;myImage;</a:t>
            </a:r>
          </a:p>
          <a:p>
            <a:pPr>
              <a:buFont typeface="Arial" charset="0"/>
              <a:buNone/>
            </a:pPr>
            <a:r>
              <a:rPr lang="en-US" altLang="zh-TW" sz="1500" smtClean="0">
                <a:latin typeface="Consolas" pitchFamily="49" charset="0"/>
              </a:rPr>
              <a:t>	status = gdispImageOpenFile(p_Image, step_3);	//</a:t>
            </a:r>
            <a:r>
              <a:rPr lang="zh-TW" altLang="en-US" sz="1500" smtClean="0">
                <a:latin typeface="Consolas" pitchFamily="49" charset="0"/>
              </a:rPr>
              <a:t>開檔並讀資料到</a:t>
            </a:r>
            <a:r>
              <a:rPr lang="en-US" altLang="zh-TW" sz="1500" smtClean="0">
                <a:latin typeface="Consolas" pitchFamily="49" charset="0"/>
              </a:rPr>
              <a:t>p_Image</a:t>
            </a:r>
            <a:r>
              <a:rPr lang="zh-TW" altLang="en-US" sz="1500" smtClean="0">
                <a:latin typeface="Consolas" pitchFamily="49" charset="0"/>
              </a:rPr>
              <a:t>裏</a:t>
            </a:r>
            <a:endParaRPr lang="en-US" altLang="zh-TW" sz="1500" smtClean="0">
              <a:latin typeface="Consolas" pitchFamily="49" charset="0"/>
            </a:endParaRPr>
          </a:p>
          <a:p>
            <a:pPr>
              <a:buFont typeface="Arial" charset="0"/>
              <a:buNone/>
            </a:pPr>
            <a:r>
              <a:rPr lang="en-US" altLang="zh-TW" sz="1500" smtClean="0">
                <a:latin typeface="Consolas" pitchFamily="49" charset="0"/>
              </a:rPr>
              <a:t>	gdispImageClose(p_Image);</a:t>
            </a:r>
          </a:p>
          <a:p>
            <a:pPr>
              <a:buFont typeface="Arial" charset="0"/>
              <a:buNone/>
            </a:pPr>
            <a:endParaRPr lang="en-US" altLang="zh-TW" sz="1500" smtClean="0">
              <a:latin typeface="Consolas" pitchFamily="49" charset="0"/>
            </a:endParaRPr>
          </a:p>
          <a:p>
            <a:pPr>
              <a:buFont typeface="Arial" charset="0"/>
              <a:buNone/>
            </a:pPr>
            <a:r>
              <a:rPr lang="zh-TW" altLang="en-US" sz="1500" smtClean="0">
                <a:latin typeface="Consolas" pitchFamily="49" charset="0"/>
              </a:rPr>
              <a:t>畫不透明圖</a:t>
            </a:r>
            <a:r>
              <a:rPr lang="en-US" altLang="zh-TW" sz="1500" smtClean="0">
                <a:latin typeface="Consolas" pitchFamily="49" charset="0"/>
              </a:rPr>
              <a:t>, </a:t>
            </a:r>
            <a:r>
              <a:rPr lang="zh-TW" altLang="en-US" sz="1500" smtClean="0">
                <a:latin typeface="Consolas" pitchFamily="49" charset="0"/>
              </a:rPr>
              <a:t>可畫多張</a:t>
            </a:r>
            <a:endParaRPr lang="en-US" altLang="zh-TW" sz="1500" smtClean="0">
              <a:latin typeface="Consolas" pitchFamily="49" charset="0"/>
            </a:endParaRPr>
          </a:p>
          <a:p>
            <a:pPr>
              <a:buFont typeface="Arial" charset="0"/>
              <a:buNone/>
            </a:pPr>
            <a:r>
              <a:rPr lang="en-US" altLang="zh-TW" sz="1500" smtClean="0">
                <a:latin typeface="Consolas" pitchFamily="49" charset="0"/>
              </a:rPr>
              <a:t>	status = gdispImageDraw(p_Image, dx, dy, sWidth, sHeight, sx, sy);</a:t>
            </a:r>
          </a:p>
          <a:p>
            <a:pPr>
              <a:buFont typeface="Arial" charset="0"/>
              <a:buNone/>
            </a:pPr>
            <a:endParaRPr lang="en-US" altLang="zh-TW" sz="1500" smtClean="0">
              <a:latin typeface="Consolas" pitchFamily="49" charset="0"/>
            </a:endParaRPr>
          </a:p>
          <a:p>
            <a:pPr>
              <a:buFont typeface="Arial" charset="0"/>
              <a:buNone/>
            </a:pPr>
            <a:r>
              <a:rPr lang="zh-TW" altLang="en-US" sz="1500" smtClean="0">
                <a:latin typeface="Consolas" pitchFamily="49" charset="0"/>
              </a:rPr>
              <a:t>用來畫透明圖</a:t>
            </a:r>
            <a:r>
              <a:rPr lang="en-US" altLang="zh-TW" sz="1500" smtClean="0">
                <a:latin typeface="Consolas" pitchFamily="49" charset="0"/>
              </a:rPr>
              <a:t>, </a:t>
            </a:r>
            <a:r>
              <a:rPr lang="zh-TW" altLang="en-US" sz="1500" smtClean="0">
                <a:latin typeface="Consolas" pitchFamily="49" charset="0"/>
              </a:rPr>
              <a:t>只能畫一張</a:t>
            </a:r>
            <a:endParaRPr lang="en-US" altLang="zh-TW" sz="1500" smtClean="0">
              <a:latin typeface="Consolas" pitchFamily="49" charset="0"/>
            </a:endParaRPr>
          </a:p>
          <a:p>
            <a:pPr>
              <a:buFont typeface="Arial" charset="0"/>
              <a:buNone/>
            </a:pPr>
            <a:r>
              <a:rPr lang="en-US" altLang="zh-TW" sz="1500" smtClean="0">
                <a:latin typeface="Consolas" pitchFamily="49" charset="0"/>
              </a:rPr>
              <a:t>	pixmap_draw(pixmap_1, surface_1, LAYER1_WIDTH, LAYER1_HEIGHT, p_Image, 0, 0, 0, 0, alpha, POSITION_MIDDLE_CENTER);</a:t>
            </a:r>
          </a:p>
          <a:p>
            <a:pPr>
              <a:buFont typeface="Arial" charset="0"/>
              <a:buNone/>
            </a:pPr>
            <a:r>
              <a:rPr lang="en-US" altLang="zh-TW" sz="1500" smtClean="0">
                <a:latin typeface="Consolas" pitchFamily="49" charset="0"/>
              </a:rPr>
              <a:t>	gdispBlitArea(LAYER0_WIDTH-LAYER1_WIDTH-BORDER_X, BORDER_Y, LAYER1_WIDTH, LAYER1_HEIGHT, surface_1);</a:t>
            </a:r>
          </a:p>
          <a:p>
            <a:pPr>
              <a:buFont typeface="Arial" charset="0"/>
              <a:buNone/>
            </a:pPr>
            <a:endParaRPr lang="en-US" altLang="zh-TW" sz="1500" smtClean="0">
              <a:latin typeface="Consolas" pitchFamily="49" charset="0"/>
            </a:endParaRPr>
          </a:p>
          <a:p>
            <a:pPr>
              <a:buFont typeface="Arial" charset="0"/>
              <a:buNone/>
            </a:pPr>
            <a:r>
              <a:rPr lang="zh-TW" altLang="en-US" sz="1500" smtClean="0">
                <a:latin typeface="Consolas" pitchFamily="49" charset="0"/>
              </a:rPr>
              <a:t>清除圖片</a:t>
            </a:r>
            <a:r>
              <a:rPr lang="en-US" altLang="zh-TW" sz="1500" smtClean="0">
                <a:latin typeface="Consolas" pitchFamily="49" charset="0"/>
              </a:rPr>
              <a:t>, </a:t>
            </a:r>
            <a:r>
              <a:rPr lang="zh-TW" altLang="en-US" sz="1500" smtClean="0">
                <a:latin typeface="Consolas" pitchFamily="49" charset="0"/>
              </a:rPr>
              <a:t>只能全部清除</a:t>
            </a:r>
            <a:endParaRPr lang="en-US" altLang="zh-TW" sz="1500" smtClean="0">
              <a:latin typeface="Consolas" pitchFamily="49" charset="0"/>
            </a:endParaRPr>
          </a:p>
          <a:p>
            <a:pPr>
              <a:buFont typeface="Arial" charset="0"/>
              <a:buNone/>
            </a:pPr>
            <a:r>
              <a:rPr lang="en-US" altLang="zh-TW" sz="1500" smtClean="0">
                <a:latin typeface="Consolas" pitchFamily="49" charset="0"/>
              </a:rPr>
              <a:t>	pixmap_draw(pixmap_1, surface_1, LAYER1_WIDTH, LAYER1_HEIGHT, NULL, 0, 0, 0, 0, 0, POSITION_MIDDLE_CENTER);</a:t>
            </a:r>
          </a:p>
          <a:p>
            <a:pPr>
              <a:buFont typeface="Arial" charset="0"/>
              <a:buNone/>
            </a:pPr>
            <a:r>
              <a:rPr lang="en-US" altLang="zh-TW" sz="1500" smtClean="0">
                <a:latin typeface="Consolas" pitchFamily="49" charset="0"/>
              </a:rPr>
              <a:t>	gdispBlitArea(LAYER0_WIDTH-LAYER1_WIDTH-BORDER_X, BORDER_Y, LAYER1_WIDTH, LAYER1_HEIGHT, surface_1);</a:t>
            </a:r>
            <a:endParaRPr lang="zh-TW" altLang="en-US" sz="1500" smtClean="0">
              <a:latin typeface="Consolas" pitchFamily="49" charset="0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draw</a:t>
            </a:r>
            <a:endParaRPr lang="zh-TW" altLang="en-US" smtClean="0"/>
          </a:p>
        </p:txBody>
      </p:sp>
      <p:sp>
        <p:nvSpPr>
          <p:cNvPr id="17411" name="內容版面配置區 2"/>
          <p:cNvSpPr>
            <a:spLocks noGrp="1"/>
          </p:cNvSpPr>
          <p:nvPr>
            <p:ph idx="1"/>
          </p:nvPr>
        </p:nvSpPr>
        <p:spPr>
          <a:xfrm>
            <a:off x="457200" y="1071563"/>
            <a:ext cx="8229600" cy="5572125"/>
          </a:xfrm>
        </p:spPr>
        <p:txBody>
          <a:bodyPr/>
          <a:lstStyle/>
          <a:p>
            <a:pPr>
              <a:buFont typeface="Arial" charset="0"/>
              <a:buNone/>
            </a:pPr>
            <a:r>
              <a:rPr lang="zh-TW" altLang="en-US" sz="1500" smtClean="0">
                <a:latin typeface="Consolas" pitchFamily="49" charset="0"/>
              </a:rPr>
              <a:t>漸層色</a:t>
            </a:r>
            <a:endParaRPr lang="en-US" altLang="zh-TW" sz="1500" smtClean="0">
              <a:latin typeface="Consolas" pitchFamily="49" charset="0"/>
            </a:endParaRPr>
          </a:p>
          <a:p>
            <a:pPr>
              <a:buFont typeface="Arial" charset="0"/>
              <a:buNone/>
            </a:pPr>
            <a:r>
              <a:rPr lang="en-US" altLang="zh-TW" sz="1500" smtClean="0">
                <a:latin typeface="Consolas" pitchFamily="49" charset="0"/>
              </a:rPr>
              <a:t>                                               </a:t>
            </a:r>
            <a:r>
              <a:rPr lang="en-US" altLang="zh-TW" sz="1500" b="1" smtClean="0">
                <a:solidFill>
                  <a:srgbClr val="FF0000"/>
                </a:solidFill>
                <a:latin typeface="Consolas" pitchFamily="49" charset="0"/>
              </a:rPr>
              <a:t>W              H</a:t>
            </a:r>
          </a:p>
          <a:p>
            <a:pPr>
              <a:buFont typeface="Arial" charset="0"/>
              <a:buNone/>
            </a:pPr>
            <a:r>
              <a:rPr lang="en-US" altLang="zh-TW" sz="1500" smtClean="0">
                <a:latin typeface="Consolas" pitchFamily="49" charset="0"/>
              </a:rPr>
              <a:t>pixmap_draw_gradient(pixmap_1, surface_1, LAYER1_WIDTH, LAYER1_HEIGHT, </a:t>
            </a:r>
          </a:p>
          <a:p>
            <a:pPr>
              <a:buFont typeface="Arial" charset="0"/>
              <a:buNone/>
            </a:pPr>
            <a:r>
              <a:rPr lang="en-US" altLang="zh-TW" sz="1500" b="1" smtClean="0">
                <a:solidFill>
                  <a:srgbClr val="FF0000"/>
                </a:solidFill>
                <a:latin typeface="Consolas" pitchFamily="49" charset="0"/>
              </a:rPr>
              <a:t>    dx   dy    dW     dH  c_st   c_sp  alpha</a:t>
            </a:r>
          </a:p>
          <a:p>
            <a:pPr>
              <a:buFont typeface="Arial" charset="0"/>
              <a:buNone/>
            </a:pPr>
            <a:r>
              <a:rPr lang="en-US" altLang="zh-TW" sz="1500" smtClean="0">
                <a:latin typeface="Consolas" pitchFamily="49" charset="0"/>
              </a:rPr>
              <a:t>    200, 200, 256*3, 100, Lime, Blue, 0xff);</a:t>
            </a:r>
          </a:p>
          <a:p>
            <a:pPr>
              <a:buFont typeface="Arial" charset="0"/>
              <a:buNone/>
            </a:pPr>
            <a:r>
              <a:rPr lang="en-US" altLang="zh-TW" sz="1500" smtClean="0">
                <a:latin typeface="Consolas" pitchFamily="49" charset="0"/>
              </a:rPr>
              <a:t>gdispBlitArea(LAYER0_WIDTH-LAYER1_WIDTH-BORDER_X, BORDER_Y, LAYER1_WIDTH, LAYER1_HEIGHT, surface_1);</a:t>
            </a:r>
          </a:p>
          <a:p>
            <a:pPr>
              <a:buFont typeface="Arial" charset="0"/>
              <a:buNone/>
            </a:pPr>
            <a:endParaRPr lang="en-US" altLang="zh-TW" sz="1500" smtClean="0">
              <a:latin typeface="Consolas" pitchFamily="49" charset="0"/>
            </a:endParaRPr>
          </a:p>
          <a:p>
            <a:pPr>
              <a:buFont typeface="Arial" charset="0"/>
              <a:buNone/>
            </a:pPr>
            <a:endParaRPr lang="en-US" altLang="zh-TW" sz="1500" smtClean="0">
              <a:latin typeface="Consolas" pitchFamily="49" charset="0"/>
            </a:endParaRPr>
          </a:p>
          <a:p>
            <a:pPr>
              <a:buFont typeface="Arial" charset="0"/>
              <a:buNone/>
            </a:pPr>
            <a:r>
              <a:rPr lang="zh-TW" altLang="en-US" sz="1500" smtClean="0">
                <a:latin typeface="Consolas" pitchFamily="49" charset="0"/>
              </a:rPr>
              <a:t>在</a:t>
            </a:r>
            <a:r>
              <a:rPr lang="en-US" altLang="zh-TW" sz="1500" smtClean="0">
                <a:latin typeface="Consolas" pitchFamily="49" charset="0"/>
              </a:rPr>
              <a:t>LAYER1</a:t>
            </a:r>
            <a:r>
              <a:rPr lang="zh-TW" altLang="en-US" sz="1500" smtClean="0">
                <a:latin typeface="Consolas" pitchFamily="49" charset="0"/>
              </a:rPr>
              <a:t>上畫漸層色，起點</a:t>
            </a:r>
            <a:r>
              <a:rPr lang="en-US" altLang="zh-TW" sz="1500" smtClean="0">
                <a:latin typeface="Consolas" pitchFamily="49" charset="0"/>
              </a:rPr>
              <a:t>(dx,dy)</a:t>
            </a:r>
            <a:r>
              <a:rPr lang="zh-TW" altLang="en-US" sz="1500" smtClean="0">
                <a:latin typeface="Consolas" pitchFamily="49" charset="0"/>
              </a:rPr>
              <a:t>，畫</a:t>
            </a:r>
            <a:r>
              <a:rPr lang="en-US" altLang="zh-TW" sz="1500" smtClean="0">
                <a:latin typeface="Consolas" pitchFamily="49" charset="0"/>
              </a:rPr>
              <a:t>dW X dH</a:t>
            </a:r>
            <a:r>
              <a:rPr lang="zh-TW" altLang="en-US" sz="1500" smtClean="0">
                <a:latin typeface="Consolas" pitchFamily="49" charset="0"/>
              </a:rPr>
              <a:t>，顏色由</a:t>
            </a:r>
            <a:r>
              <a:rPr lang="en-US" altLang="zh-TW" sz="1500" smtClean="0">
                <a:latin typeface="Consolas" pitchFamily="49" charset="0"/>
              </a:rPr>
              <a:t>c_st</a:t>
            </a:r>
            <a:r>
              <a:rPr lang="zh-TW" altLang="en-US" sz="1500" smtClean="0">
                <a:latin typeface="Consolas" pitchFamily="49" charset="0"/>
              </a:rPr>
              <a:t>到</a:t>
            </a:r>
            <a:r>
              <a:rPr lang="en-US" altLang="zh-TW" sz="1500" smtClean="0">
                <a:latin typeface="Consolas" pitchFamily="49" charset="0"/>
              </a:rPr>
              <a:t>c_sp</a:t>
            </a:r>
            <a:r>
              <a:rPr lang="zh-TW" altLang="en-US" sz="1500" smtClean="0">
                <a:latin typeface="Consolas" pitchFamily="49" charset="0"/>
              </a:rPr>
              <a:t>，分</a:t>
            </a:r>
            <a:r>
              <a:rPr lang="en-US" altLang="zh-TW" sz="1500" smtClean="0">
                <a:latin typeface="Consolas" pitchFamily="49" charset="0"/>
              </a:rPr>
              <a:t>256</a:t>
            </a:r>
            <a:r>
              <a:rPr lang="zh-TW" altLang="en-US" sz="1500" smtClean="0">
                <a:latin typeface="Consolas" pitchFamily="49" charset="0"/>
              </a:rPr>
              <a:t>階</a:t>
            </a:r>
            <a:endParaRPr lang="en-US" altLang="zh-TW" sz="1500" smtClean="0">
              <a:latin typeface="Consolas" pitchFamily="49" charset="0"/>
            </a:endParaRPr>
          </a:p>
          <a:p>
            <a:pPr>
              <a:buFont typeface="Arial" charset="0"/>
              <a:buNone/>
            </a:pPr>
            <a:endParaRPr lang="en-US" altLang="zh-TW" sz="1500" smtClean="0">
              <a:latin typeface="Consolas" pitchFamily="49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643188" y="4500563"/>
            <a:ext cx="3929062" cy="1857375"/>
          </a:xfrm>
          <a:prstGeom prst="rect">
            <a:avLst/>
          </a:prstGeom>
          <a:gradFill flip="none" rotWithShape="1">
            <a:gsLst>
              <a:gs pos="0">
                <a:srgbClr val="0000FF"/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7413" name="文字方塊 4"/>
          <p:cNvSpPr txBox="1">
            <a:spLocks noChangeArrowheads="1"/>
          </p:cNvSpPr>
          <p:nvPr/>
        </p:nvSpPr>
        <p:spPr bwMode="auto">
          <a:xfrm>
            <a:off x="2071688" y="4143375"/>
            <a:ext cx="5572125" cy="1754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TW"/>
              <a:t> (dx, dy)                       dW</a:t>
            </a:r>
          </a:p>
          <a:p>
            <a:endParaRPr lang="en-US" altLang="zh-TW"/>
          </a:p>
          <a:p>
            <a:endParaRPr lang="en-US" altLang="zh-TW"/>
          </a:p>
          <a:p>
            <a:r>
              <a:rPr lang="en-US" altLang="zh-TW"/>
              <a:t>         c_st                                              c_sp</a:t>
            </a:r>
          </a:p>
          <a:p>
            <a:endParaRPr lang="en-US" altLang="zh-TW"/>
          </a:p>
          <a:p>
            <a:r>
              <a:rPr lang="en-US" altLang="zh-TW"/>
              <a:t>  dH</a:t>
            </a:r>
            <a:endParaRPr lang="zh-TW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Aries Core IP</a:t>
            </a:r>
            <a:endParaRPr lang="zh-TW" altLang="en-US" dirty="0"/>
          </a:p>
        </p:txBody>
      </p:sp>
      <p:pic>
        <p:nvPicPr>
          <p:cNvPr id="4" name="Picture 5" descr="Imag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12850" y="1142984"/>
            <a:ext cx="6599238" cy="5111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3"/>
          <p:cNvPicPr>
            <a:picLocks noChangeAspect="1" noChangeArrowheads="1"/>
          </p:cNvPicPr>
          <p:nvPr/>
        </p:nvPicPr>
        <p:blipFill>
          <a:blip r:embed="rId2" cstate="print"/>
          <a:srcRect l="31250" t="14583" r="19531" b="6944"/>
          <a:stretch>
            <a:fillRect/>
          </a:stretch>
        </p:blipFill>
        <p:spPr bwMode="auto">
          <a:xfrm>
            <a:off x="1500188" y="1071563"/>
            <a:ext cx="6372225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483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Address Map</a:t>
            </a:r>
            <a:endParaRPr lang="zh-TW" altLang="en-US" smtClean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Mixer Layer Enable</a:t>
            </a:r>
            <a:endParaRPr lang="zh-TW" altLang="en-US" dirty="0" smtClean="0"/>
          </a:p>
        </p:txBody>
      </p:sp>
      <p:sp>
        <p:nvSpPr>
          <p:cNvPr id="21507" name="文字方塊 3"/>
          <p:cNvSpPr txBox="1">
            <a:spLocks noChangeArrowheads="1"/>
          </p:cNvSpPr>
          <p:nvPr/>
        </p:nvSpPr>
        <p:spPr bwMode="auto">
          <a:xfrm>
            <a:off x="714375" y="1428750"/>
            <a:ext cx="7643813" cy="5078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TW" dirty="0" smtClean="0"/>
              <a:t>Xilinx_VideoMixer_v3.0_PG243.pdf</a:t>
            </a:r>
            <a:endParaRPr lang="en-US" altLang="zh-TW" dirty="0"/>
          </a:p>
          <a:p>
            <a:r>
              <a:rPr lang="en-US" altLang="zh-TW" dirty="0"/>
              <a:t>Mixer 43CC_0000 ~ 43CF0000</a:t>
            </a:r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Offset  0x0040</a:t>
            </a:r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L0 =&gt; bit0	//background</a:t>
            </a:r>
          </a:p>
          <a:p>
            <a:r>
              <a:rPr lang="en-US" altLang="zh-TW" dirty="0"/>
              <a:t>L1 =&gt; bit1	//right</a:t>
            </a:r>
          </a:p>
          <a:p>
            <a:r>
              <a:rPr lang="en-US" altLang="zh-TW" dirty="0"/>
              <a:t>L2 =&gt; bit2	//left</a:t>
            </a:r>
          </a:p>
          <a:p>
            <a:r>
              <a:rPr lang="en-US" altLang="zh-TW" dirty="0"/>
              <a:t>L3 =&gt; bit3	//OSD</a:t>
            </a:r>
          </a:p>
          <a:p>
            <a:endParaRPr lang="en-US" altLang="zh-TW" dirty="0"/>
          </a:p>
          <a:p>
            <a:r>
              <a:rPr lang="en-US" altLang="zh-TW" dirty="0"/>
              <a:t>1: enable,	2: disable</a:t>
            </a:r>
          </a:p>
          <a:p>
            <a:endParaRPr lang="zh-TW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 l="28516" t="43056" r="20312" b="43055"/>
          <a:stretch>
            <a:fillRect/>
          </a:stretch>
        </p:blipFill>
        <p:spPr bwMode="auto">
          <a:xfrm>
            <a:off x="142844" y="2928934"/>
            <a:ext cx="8858280" cy="13524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 l="28516" t="38195" r="20312" b="38194"/>
          <a:stretch>
            <a:fillRect/>
          </a:stretch>
        </p:blipFill>
        <p:spPr bwMode="auto">
          <a:xfrm>
            <a:off x="214282" y="1142984"/>
            <a:ext cx="8643998" cy="22434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531" name="文字方塊 4"/>
          <p:cNvSpPr txBox="1">
            <a:spLocks noChangeArrowheads="1"/>
          </p:cNvSpPr>
          <p:nvPr/>
        </p:nvSpPr>
        <p:spPr bwMode="auto">
          <a:xfrm>
            <a:off x="357158" y="3357562"/>
            <a:ext cx="8643998" cy="32932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TW" sz="1600" dirty="0"/>
              <a:t>0x43CC_0000</a:t>
            </a:r>
          </a:p>
          <a:p>
            <a:r>
              <a:rPr lang="en-US" altLang="zh-TW" sz="1600" dirty="0"/>
              <a:t>Auto start</a:t>
            </a:r>
          </a:p>
          <a:p>
            <a:r>
              <a:rPr lang="en-US" altLang="zh-TW" sz="1600" dirty="0" smtClean="0"/>
              <a:t>bit7</a:t>
            </a:r>
            <a:r>
              <a:rPr lang="en-US" altLang="zh-TW" sz="1600" dirty="0"/>
              <a:t>	</a:t>
            </a:r>
            <a:r>
              <a:rPr lang="en-US" altLang="zh-TW" sz="1600" dirty="0" err="1"/>
              <a:t>auto_restart</a:t>
            </a:r>
            <a:endParaRPr lang="en-US" altLang="zh-TW" sz="1600" dirty="0"/>
          </a:p>
          <a:p>
            <a:r>
              <a:rPr lang="en-US" altLang="zh-TW" sz="1600" dirty="0" smtClean="0"/>
              <a:t>Register</a:t>
            </a:r>
            <a:r>
              <a:rPr lang="zh-TW" altLang="en-US" sz="1600" dirty="0"/>
              <a:t>直接寫</a:t>
            </a:r>
            <a:r>
              <a:rPr lang="en-US" altLang="zh-TW" sz="1600" dirty="0"/>
              <a:t>0x80</a:t>
            </a:r>
          </a:p>
          <a:p>
            <a:endParaRPr lang="en-US" altLang="zh-TW" sz="1600" dirty="0" smtClean="0"/>
          </a:p>
          <a:p>
            <a:r>
              <a:rPr lang="en-US" altLang="zh-TW" sz="1600" dirty="0" smtClean="0"/>
              <a:t>start</a:t>
            </a:r>
            <a:endParaRPr lang="en-US" altLang="zh-TW" sz="1600" dirty="0"/>
          </a:p>
          <a:p>
            <a:r>
              <a:rPr lang="en-US" altLang="zh-TW" sz="1600" dirty="0" smtClean="0"/>
              <a:t>void </a:t>
            </a:r>
            <a:r>
              <a:rPr lang="en-US" altLang="zh-TW" sz="1600" dirty="0" err="1" smtClean="0"/>
              <a:t>XV_mix_Start</a:t>
            </a:r>
            <a:r>
              <a:rPr lang="en-US" altLang="zh-TW" sz="1600" dirty="0" smtClean="0"/>
              <a:t>(</a:t>
            </a:r>
            <a:r>
              <a:rPr lang="en-US" altLang="zh-TW" sz="1600" dirty="0" err="1" smtClean="0"/>
              <a:t>XV_mix</a:t>
            </a:r>
            <a:r>
              <a:rPr lang="en-US" altLang="zh-TW" sz="1600" dirty="0" smtClean="0"/>
              <a:t> *</a:t>
            </a:r>
            <a:r>
              <a:rPr lang="en-US" altLang="zh-TW" sz="1600" dirty="0" err="1" smtClean="0"/>
              <a:t>InstancePtr</a:t>
            </a:r>
            <a:r>
              <a:rPr lang="en-US" altLang="zh-TW" sz="1600" dirty="0" smtClean="0"/>
              <a:t>)</a:t>
            </a:r>
          </a:p>
          <a:p>
            <a:r>
              <a:rPr lang="en-US" altLang="zh-TW" sz="1600" dirty="0" smtClean="0"/>
              <a:t>{</a:t>
            </a:r>
          </a:p>
          <a:p>
            <a:r>
              <a:rPr lang="en-US" altLang="zh-TW" sz="1600" dirty="0" smtClean="0"/>
              <a:t>    u32 Data;	//Bit7 </a:t>
            </a:r>
            <a:r>
              <a:rPr lang="zh-TW" altLang="en-US" sz="1600" dirty="0" smtClean="0"/>
              <a:t>保留 </a:t>
            </a:r>
            <a:r>
              <a:rPr lang="en-US" altLang="zh-TW" sz="1600" dirty="0" smtClean="0"/>
              <a:t>bit0</a:t>
            </a:r>
            <a:r>
              <a:rPr lang="zh-TW" altLang="en-US" sz="1600" dirty="0" smtClean="0"/>
              <a:t>填</a:t>
            </a:r>
            <a:r>
              <a:rPr lang="en-US" altLang="zh-TW" sz="1600" dirty="0" smtClean="0"/>
              <a:t>1</a:t>
            </a:r>
          </a:p>
          <a:p>
            <a:r>
              <a:rPr lang="en-US" altLang="zh-TW" sz="1600" dirty="0" smtClean="0"/>
              <a:t>    Data = </a:t>
            </a:r>
            <a:r>
              <a:rPr lang="en-US" altLang="zh-TW" sz="1600" dirty="0" err="1" smtClean="0"/>
              <a:t>XV_mix_ReadReg</a:t>
            </a:r>
            <a:r>
              <a:rPr lang="en-US" altLang="zh-TW" sz="1600" dirty="0" smtClean="0"/>
              <a:t>(</a:t>
            </a:r>
            <a:r>
              <a:rPr lang="en-US" altLang="zh-TW" sz="1600" dirty="0" err="1" smtClean="0"/>
              <a:t>InstancePtr</a:t>
            </a:r>
            <a:r>
              <a:rPr lang="en-US" altLang="zh-TW" sz="1600" dirty="0" smtClean="0"/>
              <a:t>-&gt;</a:t>
            </a:r>
            <a:r>
              <a:rPr lang="en-US" altLang="zh-TW" sz="1600" dirty="0" err="1" smtClean="0"/>
              <a:t>Config.BaseAddress</a:t>
            </a:r>
            <a:r>
              <a:rPr lang="en-US" altLang="zh-TW" sz="1600" dirty="0" smtClean="0"/>
              <a:t>, XV_MIX_CTRL_ADDR_AP_CTRL) &amp; 0x80;</a:t>
            </a:r>
          </a:p>
          <a:p>
            <a:r>
              <a:rPr lang="en-US" altLang="zh-TW" sz="1600" dirty="0" smtClean="0"/>
              <a:t>    </a:t>
            </a:r>
            <a:r>
              <a:rPr lang="en-US" altLang="zh-TW" sz="1600" dirty="0" err="1" smtClean="0"/>
              <a:t>XV_mix_WriteReg</a:t>
            </a:r>
            <a:r>
              <a:rPr lang="en-US" altLang="zh-TW" sz="1600" dirty="0" smtClean="0"/>
              <a:t>(</a:t>
            </a:r>
            <a:r>
              <a:rPr lang="en-US" altLang="zh-TW" sz="1600" dirty="0" err="1" smtClean="0"/>
              <a:t>InstancePtr</a:t>
            </a:r>
            <a:r>
              <a:rPr lang="en-US" altLang="zh-TW" sz="1600" dirty="0" smtClean="0"/>
              <a:t>-&gt;</a:t>
            </a:r>
            <a:r>
              <a:rPr lang="en-US" altLang="zh-TW" sz="1600" dirty="0" err="1" smtClean="0"/>
              <a:t>Config.BaseAddress</a:t>
            </a:r>
            <a:r>
              <a:rPr lang="en-US" altLang="zh-TW" sz="1600" dirty="0" smtClean="0"/>
              <a:t>, XV_MIX_CTRL_ADDR_AP_CTRL, Data | 0x01);</a:t>
            </a:r>
          </a:p>
          <a:p>
            <a:r>
              <a:rPr lang="en-US" altLang="zh-TW" sz="1600" dirty="0" smtClean="0"/>
              <a:t>}</a:t>
            </a:r>
          </a:p>
          <a:p>
            <a:r>
              <a:rPr lang="en-US" altLang="zh-TW" sz="1600" dirty="0" smtClean="0"/>
              <a:t>//</a:t>
            </a:r>
            <a:r>
              <a:rPr lang="en-US" altLang="zh-TW" sz="1600" dirty="0" err="1" smtClean="0"/>
              <a:t>BaseAddr</a:t>
            </a:r>
            <a:r>
              <a:rPr lang="en-US" altLang="zh-TW" sz="1600" dirty="0" smtClean="0"/>
              <a:t> = 0x43CC0000 offset= 0x00000000 data = 0x00000081</a:t>
            </a:r>
            <a:endParaRPr lang="zh-TW" altLang="en-US" dirty="0"/>
          </a:p>
        </p:txBody>
      </p:sp>
      <p:sp>
        <p:nvSpPr>
          <p:cNvPr id="2253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Mixer Control</a:t>
            </a:r>
            <a:endParaRPr lang="zh-TW" altLang="en-US" dirty="0" smtClean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 l="28516" t="20833" r="20312" b="44444"/>
          <a:stretch>
            <a:fillRect/>
          </a:stretch>
        </p:blipFill>
        <p:spPr bwMode="auto">
          <a:xfrm>
            <a:off x="214282" y="1142984"/>
            <a:ext cx="8786874" cy="3353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555" name="文字方塊 4"/>
          <p:cNvSpPr txBox="1">
            <a:spLocks noChangeArrowheads="1"/>
          </p:cNvSpPr>
          <p:nvPr/>
        </p:nvSpPr>
        <p:spPr bwMode="auto">
          <a:xfrm>
            <a:off x="357188" y="4540272"/>
            <a:ext cx="7643812" cy="20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TW" dirty="0"/>
              <a:t>0x0010	</a:t>
            </a:r>
            <a:r>
              <a:rPr lang="en-US" altLang="zh-TW" dirty="0" err="1"/>
              <a:t>XV_mix_Set_HwReg_width</a:t>
            </a:r>
            <a:r>
              <a:rPr lang="en-US" altLang="zh-TW" dirty="0"/>
              <a:t>		Layer width</a:t>
            </a:r>
          </a:p>
          <a:p>
            <a:r>
              <a:rPr lang="en-US" altLang="zh-TW" dirty="0"/>
              <a:t>0x0018	</a:t>
            </a:r>
            <a:r>
              <a:rPr lang="en-US" altLang="zh-TW" dirty="0" err="1"/>
              <a:t>XV_mix_Set_HwReg_height</a:t>
            </a:r>
            <a:r>
              <a:rPr lang="en-US" altLang="zh-TW" dirty="0"/>
              <a:t>		Layer height</a:t>
            </a:r>
          </a:p>
          <a:p>
            <a:r>
              <a:rPr lang="en-US" altLang="zh-TW" dirty="0"/>
              <a:t>0x0028	</a:t>
            </a:r>
            <a:r>
              <a:rPr lang="en-US" altLang="zh-TW" dirty="0" err="1"/>
              <a:t>XV_mix_Set_HwReg_background_Y_R</a:t>
            </a:r>
            <a:r>
              <a:rPr lang="en-US" altLang="zh-TW" dirty="0"/>
              <a:t>	R</a:t>
            </a:r>
          </a:p>
          <a:p>
            <a:r>
              <a:rPr lang="en-US" altLang="zh-TW" dirty="0"/>
              <a:t>0x0030	</a:t>
            </a:r>
            <a:r>
              <a:rPr lang="en-US" altLang="zh-TW" dirty="0" err="1"/>
              <a:t>XV_mix_Set_HwReg_background_U_G</a:t>
            </a:r>
            <a:r>
              <a:rPr lang="en-US" altLang="zh-TW" dirty="0"/>
              <a:t>	G</a:t>
            </a:r>
          </a:p>
          <a:p>
            <a:r>
              <a:rPr lang="en-US" altLang="zh-TW" dirty="0"/>
              <a:t>0x0038	</a:t>
            </a:r>
            <a:r>
              <a:rPr lang="en-US" altLang="zh-TW" dirty="0" err="1"/>
              <a:t>XV_mix_Set_HwReg_background_U_B</a:t>
            </a:r>
            <a:r>
              <a:rPr lang="en-US" altLang="zh-TW" dirty="0"/>
              <a:t>	B</a:t>
            </a:r>
          </a:p>
          <a:p>
            <a:endParaRPr lang="en-US" altLang="zh-TW" dirty="0"/>
          </a:p>
          <a:p>
            <a:r>
              <a:rPr lang="en-US" altLang="zh-TW" dirty="0"/>
              <a:t>0x0040	</a:t>
            </a:r>
            <a:r>
              <a:rPr lang="en-US" altLang="zh-TW" dirty="0" err="1"/>
              <a:t>XV_mix_Set_HwReg_layerEnable</a:t>
            </a:r>
            <a:r>
              <a:rPr lang="en-US" altLang="zh-TW" dirty="0"/>
              <a:t>		Enable</a:t>
            </a:r>
            <a:endParaRPr lang="zh-TW" altLang="en-US" dirty="0"/>
          </a:p>
        </p:txBody>
      </p:sp>
      <p:sp>
        <p:nvSpPr>
          <p:cNvPr id="23556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Mixer</a:t>
            </a:r>
            <a:endParaRPr lang="zh-TW" altLang="en-US" smtClean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VDMA start</a:t>
            </a:r>
            <a:endParaRPr lang="zh-TW" altLang="en-US" dirty="0" smtClean="0"/>
          </a:p>
        </p:txBody>
      </p:sp>
      <p:sp>
        <p:nvSpPr>
          <p:cNvPr id="24579" name="文字方塊 3"/>
          <p:cNvSpPr txBox="1">
            <a:spLocks noChangeArrowheads="1"/>
          </p:cNvSpPr>
          <p:nvPr/>
        </p:nvSpPr>
        <p:spPr bwMode="auto">
          <a:xfrm>
            <a:off x="142844" y="3783647"/>
            <a:ext cx="8715436" cy="24314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TW" sz="1900" dirty="0" smtClean="0"/>
              <a:t>Xilinx_VDMA_v6.2_PG020.pdf</a:t>
            </a:r>
          </a:p>
          <a:p>
            <a:endParaRPr lang="en-US" altLang="zh-TW" sz="1900" dirty="0" smtClean="0"/>
          </a:p>
          <a:p>
            <a:r>
              <a:rPr lang="en-US" altLang="zh-TW" sz="1900" dirty="0" smtClean="0"/>
              <a:t>DMA</a:t>
            </a:r>
            <a:r>
              <a:rPr lang="zh-TW" altLang="zh-TW" sz="1900" dirty="0" smtClean="0"/>
              <a:t>啟動</a:t>
            </a:r>
            <a:endParaRPr lang="en-US" altLang="zh-TW" sz="1900" dirty="0" smtClean="0"/>
          </a:p>
          <a:p>
            <a:r>
              <a:rPr lang="en-US" altLang="zh-TW" sz="1900" dirty="0" smtClean="0"/>
              <a:t>				WRITE(S2MM)		READ(MM2S)</a:t>
            </a:r>
            <a:endParaRPr lang="zh-TW" altLang="zh-TW" sz="1900" dirty="0" smtClean="0"/>
          </a:p>
          <a:p>
            <a:r>
              <a:rPr lang="en-US" altLang="zh-TW" sz="1900" dirty="0" smtClean="0"/>
              <a:t>Camera VDMA		start hw	0x4300_0030</a:t>
            </a:r>
            <a:r>
              <a:rPr lang="zh-TW" altLang="zh-TW" sz="1900" dirty="0" smtClean="0"/>
              <a:t>填</a:t>
            </a:r>
            <a:r>
              <a:rPr lang="en-US" altLang="zh-TW" sz="1900" dirty="0" smtClean="0"/>
              <a:t>bit0	0x4300_0000</a:t>
            </a:r>
            <a:r>
              <a:rPr lang="zh-TW" altLang="zh-TW" sz="1900" dirty="0" smtClean="0"/>
              <a:t>填</a:t>
            </a:r>
            <a:r>
              <a:rPr lang="en-US" altLang="zh-TW" sz="1900" dirty="0" smtClean="0"/>
              <a:t>bit0</a:t>
            </a:r>
          </a:p>
          <a:p>
            <a:r>
              <a:rPr lang="en-US" altLang="zh-TW" sz="1900" dirty="0" smtClean="0"/>
              <a:t>			start </a:t>
            </a:r>
            <a:r>
              <a:rPr lang="en-US" altLang="zh-TW" sz="1900" dirty="0" err="1" smtClean="0"/>
              <a:t>tf</a:t>
            </a:r>
            <a:r>
              <a:rPr lang="en-US" altLang="zh-TW" sz="1900" dirty="0" smtClean="0"/>
              <a:t>	0x4300_00A0</a:t>
            </a:r>
            <a:r>
              <a:rPr lang="zh-TW" altLang="zh-TW" sz="1900" dirty="0" smtClean="0"/>
              <a:t>填</a:t>
            </a:r>
            <a:r>
              <a:rPr lang="en-US" altLang="zh-TW" sz="1900" dirty="0" smtClean="0"/>
              <a:t>v		0x4300_0050</a:t>
            </a:r>
            <a:r>
              <a:rPr lang="zh-TW" altLang="zh-TW" sz="1900" dirty="0" smtClean="0"/>
              <a:t>填</a:t>
            </a:r>
            <a:r>
              <a:rPr lang="en-US" altLang="zh-TW" sz="1900" dirty="0" smtClean="0"/>
              <a:t>v</a:t>
            </a:r>
            <a:endParaRPr lang="zh-TW" altLang="zh-TW" sz="1900" dirty="0" smtClean="0"/>
          </a:p>
          <a:p>
            <a:r>
              <a:rPr lang="en-US" altLang="zh-TW" sz="1900" dirty="0" smtClean="0"/>
              <a:t>Camera freeze VDMA	start hw	0x4303_0030</a:t>
            </a:r>
            <a:r>
              <a:rPr lang="zh-TW" altLang="zh-TW" sz="1900" dirty="0" smtClean="0"/>
              <a:t>填</a:t>
            </a:r>
            <a:r>
              <a:rPr lang="en-US" altLang="zh-TW" sz="1900" dirty="0" smtClean="0"/>
              <a:t>bit0	0x4303_0000</a:t>
            </a:r>
            <a:r>
              <a:rPr lang="zh-TW" altLang="zh-TW" sz="1900" dirty="0" smtClean="0"/>
              <a:t>填</a:t>
            </a:r>
            <a:r>
              <a:rPr lang="en-US" altLang="zh-TW" sz="1900" dirty="0" smtClean="0"/>
              <a:t>bit0</a:t>
            </a:r>
          </a:p>
          <a:p>
            <a:r>
              <a:rPr lang="en-US" altLang="zh-TW" sz="1900" dirty="0" smtClean="0"/>
              <a:t>			start </a:t>
            </a:r>
            <a:r>
              <a:rPr lang="en-US" altLang="zh-TW" sz="1900" dirty="0" err="1" smtClean="0"/>
              <a:t>tf</a:t>
            </a:r>
            <a:r>
              <a:rPr lang="en-US" altLang="zh-TW" sz="1900" dirty="0" smtClean="0"/>
              <a:t>	0x4303_00A0</a:t>
            </a:r>
            <a:r>
              <a:rPr lang="zh-TW" altLang="zh-TW" sz="1900" dirty="0" smtClean="0"/>
              <a:t>填</a:t>
            </a:r>
            <a:r>
              <a:rPr lang="en-US" altLang="zh-TW" sz="1900" dirty="0" smtClean="0"/>
              <a:t>v		0x4303_0050</a:t>
            </a:r>
            <a:r>
              <a:rPr lang="zh-TW" altLang="zh-TW" sz="1900" dirty="0" smtClean="0"/>
              <a:t>填</a:t>
            </a:r>
            <a:r>
              <a:rPr lang="en-US" altLang="zh-TW" sz="1900" dirty="0" smtClean="0"/>
              <a:t>v</a:t>
            </a:r>
            <a:endParaRPr lang="en-US" altLang="zh-TW" sz="19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 l="23438" t="30556" r="15234" b="30555"/>
          <a:stretch>
            <a:fillRect/>
          </a:stretch>
        </p:blipFill>
        <p:spPr bwMode="auto">
          <a:xfrm>
            <a:off x="857224" y="1142984"/>
            <a:ext cx="7215238" cy="25735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VDMA freeze</a:t>
            </a:r>
            <a:endParaRPr lang="zh-TW" altLang="en-US" dirty="0" smtClean="0"/>
          </a:p>
        </p:txBody>
      </p:sp>
      <p:sp>
        <p:nvSpPr>
          <p:cNvPr id="24579" name="文字方塊 3"/>
          <p:cNvSpPr txBox="1">
            <a:spLocks noChangeArrowheads="1"/>
          </p:cNvSpPr>
          <p:nvPr/>
        </p:nvSpPr>
        <p:spPr bwMode="auto">
          <a:xfrm>
            <a:off x="714375" y="1428750"/>
            <a:ext cx="7643813" cy="5078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TW"/>
              <a:t>Xilinx_VDMA_v6.2_PG020.pdf</a:t>
            </a:r>
          </a:p>
          <a:p>
            <a:r>
              <a:rPr lang="en-US" altLang="zh-TW"/>
              <a:t>Camera VDMA		4300_0000 ~ 4300_0000	</a:t>
            </a:r>
            <a:r>
              <a:rPr lang="zh-TW" altLang="en-US"/>
              <a:t>左小圖</a:t>
            </a:r>
            <a:endParaRPr lang="en-US" altLang="zh-TW"/>
          </a:p>
          <a:p>
            <a:endParaRPr lang="en-US" altLang="zh-TW"/>
          </a:p>
          <a:p>
            <a:r>
              <a:rPr lang="en-US" altLang="zh-TW"/>
              <a:t>Camera Freeze VDMA	4303_0000 ~ 4303_0000	</a:t>
            </a:r>
            <a:r>
              <a:rPr lang="zh-TW" altLang="en-US"/>
              <a:t>右大圖</a:t>
            </a:r>
            <a:endParaRPr lang="en-US" altLang="zh-TW"/>
          </a:p>
          <a:p>
            <a:endParaRPr lang="en-US" altLang="zh-TW"/>
          </a:p>
          <a:p>
            <a:endParaRPr lang="en-US" altLang="zh-TW"/>
          </a:p>
          <a:p>
            <a:r>
              <a:rPr lang="en-US" altLang="zh-TW"/>
              <a:t>Freeze</a:t>
            </a:r>
          </a:p>
          <a:p>
            <a:endParaRPr lang="en-US" altLang="zh-TW"/>
          </a:p>
          <a:p>
            <a:endParaRPr lang="en-US" altLang="zh-TW"/>
          </a:p>
          <a:p>
            <a:endParaRPr lang="en-US" altLang="zh-TW"/>
          </a:p>
          <a:p>
            <a:endParaRPr lang="en-US" altLang="zh-TW"/>
          </a:p>
          <a:p>
            <a:endParaRPr lang="en-US" altLang="zh-TW"/>
          </a:p>
          <a:p>
            <a:endParaRPr lang="en-US" altLang="zh-TW"/>
          </a:p>
          <a:p>
            <a:endParaRPr lang="en-US" altLang="zh-TW"/>
          </a:p>
          <a:p>
            <a:r>
              <a:rPr lang="en-US" altLang="zh-TW"/>
              <a:t>MM2S_VDMACR(0x00)	bit 1</a:t>
            </a:r>
          </a:p>
          <a:p>
            <a:r>
              <a:rPr lang="en-US" altLang="zh-TW"/>
              <a:t>0: Freeze(Park mode)</a:t>
            </a:r>
          </a:p>
          <a:p>
            <a:r>
              <a:rPr lang="en-US" altLang="zh-TW"/>
              <a:t>1: Circular Mode(Normal mode)</a:t>
            </a:r>
          </a:p>
          <a:p>
            <a:r>
              <a:rPr lang="zh-TW" altLang="en-US"/>
              <a:t>左小圖</a:t>
            </a:r>
            <a:r>
              <a:rPr lang="en-US" altLang="zh-TW"/>
              <a:t>(0x43000000)	</a:t>
            </a:r>
            <a:r>
              <a:rPr lang="zh-TW" altLang="en-US"/>
              <a:t>右大圖</a:t>
            </a:r>
            <a:r>
              <a:rPr lang="en-US" altLang="zh-TW"/>
              <a:t>(0x43030000)</a:t>
            </a:r>
          </a:p>
        </p:txBody>
      </p:sp>
      <p:pic>
        <p:nvPicPr>
          <p:cNvPr id="24580" name="Picture 3"/>
          <p:cNvPicPr>
            <a:picLocks noChangeAspect="1" noChangeArrowheads="1"/>
          </p:cNvPicPr>
          <p:nvPr/>
        </p:nvPicPr>
        <p:blipFill>
          <a:blip r:embed="rId2" cstate="print"/>
          <a:srcRect l="35547" t="40971" r="20703" b="43750"/>
          <a:stretch>
            <a:fillRect/>
          </a:stretch>
        </p:blipFill>
        <p:spPr bwMode="auto">
          <a:xfrm>
            <a:off x="142875" y="3500438"/>
            <a:ext cx="8001000" cy="1571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VTC version</a:t>
            </a:r>
            <a:endParaRPr lang="zh-TW" altLang="en-US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 l="28516" t="42361" r="20703" b="50694"/>
          <a:stretch>
            <a:fillRect/>
          </a:stretch>
        </p:blipFill>
        <p:spPr bwMode="auto">
          <a:xfrm>
            <a:off x="500034" y="1208927"/>
            <a:ext cx="8429684" cy="648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 l="32422" t="45834" r="20703" b="26388"/>
          <a:stretch>
            <a:fillRect/>
          </a:stretch>
        </p:blipFill>
        <p:spPr bwMode="auto">
          <a:xfrm>
            <a:off x="714348" y="1833551"/>
            <a:ext cx="8001056" cy="26670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605" name="文字方塊 6"/>
          <p:cNvSpPr txBox="1">
            <a:spLocks noChangeArrowheads="1"/>
          </p:cNvSpPr>
          <p:nvPr/>
        </p:nvSpPr>
        <p:spPr bwMode="auto">
          <a:xfrm>
            <a:off x="714348" y="4540947"/>
            <a:ext cx="7358114" cy="2246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TW" sz="1400" dirty="0"/>
              <a:t>Xilinx_VTC_v6.1_PG016.pdf</a:t>
            </a:r>
          </a:p>
          <a:p>
            <a:r>
              <a:rPr lang="en-US" altLang="zh-TW" sz="1400" dirty="0" err="1" smtClean="0"/>
              <a:t>xvtc.c</a:t>
            </a:r>
            <a:r>
              <a:rPr lang="en-US" altLang="zh-TW" sz="1400" dirty="0" smtClean="0"/>
              <a:t>: u32 </a:t>
            </a:r>
            <a:r>
              <a:rPr lang="en-US" altLang="zh-TW" sz="1400" dirty="0" err="1" smtClean="0"/>
              <a:t>XVtc_GetVersion</a:t>
            </a:r>
            <a:r>
              <a:rPr lang="en-US" altLang="zh-TW" sz="1400" dirty="0" smtClean="0"/>
              <a:t>(</a:t>
            </a:r>
            <a:r>
              <a:rPr lang="en-US" altLang="zh-TW" sz="1400" dirty="0" err="1" smtClean="0"/>
              <a:t>XVtc</a:t>
            </a:r>
            <a:r>
              <a:rPr lang="en-US" altLang="zh-TW" sz="1400" dirty="0" smtClean="0"/>
              <a:t> *</a:t>
            </a:r>
            <a:r>
              <a:rPr lang="en-US" altLang="zh-TW" sz="1400" dirty="0" err="1" smtClean="0"/>
              <a:t>InstancePtr</a:t>
            </a:r>
            <a:r>
              <a:rPr lang="en-US" altLang="zh-TW" sz="1400" dirty="0" smtClean="0"/>
              <a:t>)</a:t>
            </a:r>
          </a:p>
          <a:p>
            <a:r>
              <a:rPr lang="en-US" altLang="zh-TW" sz="1400" dirty="0" smtClean="0"/>
              <a:t>{</a:t>
            </a:r>
          </a:p>
          <a:p>
            <a:r>
              <a:rPr lang="en-US" altLang="zh-TW" sz="1400" dirty="0" smtClean="0"/>
              <a:t>	u32 Version;</a:t>
            </a:r>
          </a:p>
          <a:p>
            <a:r>
              <a:rPr lang="en-US" altLang="zh-TW" sz="1400" dirty="0" smtClean="0"/>
              <a:t>	/* Read Version register */			   0x10</a:t>
            </a:r>
          </a:p>
          <a:p>
            <a:r>
              <a:rPr lang="en-US" altLang="zh-TW" sz="1400" dirty="0" smtClean="0"/>
              <a:t>	Version = </a:t>
            </a:r>
            <a:r>
              <a:rPr lang="en-US" altLang="zh-TW" sz="1400" dirty="0" err="1" smtClean="0"/>
              <a:t>XVtc_ReadReg</a:t>
            </a:r>
            <a:r>
              <a:rPr lang="en-US" altLang="zh-TW" sz="1400" dirty="0" smtClean="0"/>
              <a:t>(</a:t>
            </a:r>
            <a:r>
              <a:rPr lang="en-US" altLang="zh-TW" sz="1400" dirty="0" err="1" smtClean="0"/>
              <a:t>InstancePtr</a:t>
            </a:r>
            <a:r>
              <a:rPr lang="en-US" altLang="zh-TW" sz="1400" dirty="0" smtClean="0"/>
              <a:t>-&gt;</a:t>
            </a:r>
            <a:r>
              <a:rPr lang="en-US" altLang="zh-TW" sz="1400" dirty="0" err="1" smtClean="0"/>
              <a:t>Config.BaseAddress</a:t>
            </a:r>
            <a:r>
              <a:rPr lang="en-US" altLang="zh-TW" sz="1400" dirty="0" smtClean="0"/>
              <a:t>, XVTC_VER_OFFSET);</a:t>
            </a:r>
          </a:p>
          <a:p>
            <a:r>
              <a:rPr lang="en-US" altLang="zh-TW" sz="1400" dirty="0" smtClean="0"/>
              <a:t>	return Version;</a:t>
            </a:r>
          </a:p>
          <a:p>
            <a:r>
              <a:rPr lang="en-US" altLang="zh-TW" sz="1400" dirty="0" smtClean="0"/>
              <a:t>}</a:t>
            </a:r>
          </a:p>
          <a:p>
            <a:r>
              <a:rPr lang="en-US" altLang="zh-TW" sz="1400" dirty="0" smtClean="0"/>
              <a:t>Result : 0x0601000B	0000_0110_0000_0001 0000_0000_0000_1011</a:t>
            </a:r>
          </a:p>
          <a:p>
            <a:r>
              <a:rPr lang="en-US" altLang="zh-TW" sz="1400" dirty="0" smtClean="0"/>
              <a:t>                                              Major = 6     Minor = 1     Rev = 0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 cstate="print"/>
          <a:srcRect l="32031" t="59029" r="30078" b="4861"/>
          <a:stretch>
            <a:fillRect/>
          </a:stretch>
        </p:blipFill>
        <p:spPr bwMode="auto">
          <a:xfrm>
            <a:off x="3500430" y="3571866"/>
            <a:ext cx="5357812" cy="2871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03" name="Picture 2"/>
          <p:cNvPicPr>
            <a:picLocks noChangeAspect="1" noChangeArrowheads="1"/>
          </p:cNvPicPr>
          <p:nvPr/>
        </p:nvPicPr>
        <p:blipFill>
          <a:blip r:embed="rId2" cstate="print"/>
          <a:srcRect l="32031" t="6944" r="30078" b="68056"/>
          <a:stretch>
            <a:fillRect/>
          </a:stretch>
        </p:blipFill>
        <p:spPr bwMode="auto">
          <a:xfrm>
            <a:off x="3500430" y="2143116"/>
            <a:ext cx="5357812" cy="198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60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Video Timing Controller (VTC)</a:t>
            </a:r>
            <a:endParaRPr lang="zh-TW" altLang="en-US" dirty="0" smtClean="0"/>
          </a:p>
        </p:txBody>
      </p:sp>
      <p:sp>
        <p:nvSpPr>
          <p:cNvPr id="25605" name="文字方塊 6"/>
          <p:cNvSpPr txBox="1">
            <a:spLocks noChangeArrowheads="1"/>
          </p:cNvSpPr>
          <p:nvPr/>
        </p:nvSpPr>
        <p:spPr bwMode="auto">
          <a:xfrm>
            <a:off x="285750" y="1357313"/>
            <a:ext cx="7643813" cy="2308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TW" dirty="0"/>
              <a:t>Xilinx_VTC_v6.1_PG016.pdf</a:t>
            </a:r>
          </a:p>
          <a:p>
            <a:endParaRPr lang="en-US" altLang="zh-TW" dirty="0"/>
          </a:p>
          <a:p>
            <a:r>
              <a:rPr lang="en-US" altLang="zh-TW" dirty="0"/>
              <a:t>Setup polarity</a:t>
            </a:r>
          </a:p>
          <a:p>
            <a:r>
              <a:rPr lang="en-US" altLang="zh-TW" dirty="0" err="1"/>
              <a:t>xvtc.c:XVtc_SetPolarity</a:t>
            </a: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 err="1"/>
              <a:t>BaseAddr</a:t>
            </a:r>
            <a:r>
              <a:rPr lang="en-US" altLang="zh-TW" dirty="0"/>
              <a:t> = 0x43C90000</a:t>
            </a:r>
          </a:p>
          <a:p>
            <a:r>
              <a:rPr lang="en-US" altLang="zh-TW" dirty="0"/>
              <a:t>offset= 0x0000006C</a:t>
            </a:r>
          </a:p>
          <a:p>
            <a:r>
              <a:rPr lang="en-US" altLang="zh-TW" dirty="0"/>
              <a:t>data = 0x0000003F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UART1</a:t>
            </a:r>
            <a:r>
              <a:rPr lang="zh-TW" altLang="en-US" dirty="0" smtClean="0"/>
              <a:t>讀一拜出來</a:t>
            </a:r>
          </a:p>
        </p:txBody>
      </p:sp>
      <p:sp>
        <p:nvSpPr>
          <p:cNvPr id="25605" name="文字方塊 6"/>
          <p:cNvSpPr txBox="1">
            <a:spLocks noChangeArrowheads="1"/>
          </p:cNvSpPr>
          <p:nvPr/>
        </p:nvSpPr>
        <p:spPr bwMode="auto">
          <a:xfrm>
            <a:off x="285750" y="1357313"/>
            <a:ext cx="8715406" cy="5355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TW" dirty="0" smtClean="0"/>
              <a:t>Xilinx_Zynq-700_TRM_UG585.pdf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char c[1]  = {0};</a:t>
            </a:r>
          </a:p>
          <a:p>
            <a:r>
              <a:rPr lang="en-US" altLang="zh-TW" dirty="0" smtClean="0"/>
              <a:t>c[0] = </a:t>
            </a:r>
            <a:r>
              <a:rPr lang="en-US" altLang="zh-TW" dirty="0" err="1" smtClean="0"/>
              <a:t>XUartPs_RecvByte</a:t>
            </a:r>
            <a:r>
              <a:rPr lang="en-US" altLang="zh-TW" dirty="0" smtClean="0"/>
              <a:t>(XPAR_PS7_UART_1_BASEADDR);	//0xE000_1000</a:t>
            </a:r>
          </a:p>
          <a:p>
            <a:r>
              <a:rPr lang="en-US" altLang="zh-TW" dirty="0" err="1" smtClean="0"/>
              <a:t>xuartps_hw.c</a:t>
            </a:r>
            <a:endParaRPr lang="en-US" altLang="zh-TW" dirty="0" smtClean="0"/>
          </a:p>
          <a:p>
            <a:r>
              <a:rPr lang="en-US" altLang="zh-TW" dirty="0" smtClean="0"/>
              <a:t>u8 </a:t>
            </a:r>
            <a:r>
              <a:rPr lang="en-US" altLang="zh-TW" dirty="0" err="1" smtClean="0"/>
              <a:t>XUartPs_RecvByte</a:t>
            </a:r>
            <a:r>
              <a:rPr lang="en-US" altLang="zh-TW" dirty="0" smtClean="0"/>
              <a:t>(u32 </a:t>
            </a:r>
            <a:r>
              <a:rPr lang="en-US" altLang="zh-TW" dirty="0" err="1" smtClean="0"/>
              <a:t>BaseAddress</a:t>
            </a:r>
            <a:r>
              <a:rPr lang="en-US" altLang="zh-TW" dirty="0" smtClean="0"/>
              <a:t>)</a:t>
            </a:r>
          </a:p>
          <a:p>
            <a:r>
              <a:rPr lang="en-US" altLang="zh-TW" dirty="0" smtClean="0"/>
              <a:t>{</a:t>
            </a:r>
          </a:p>
          <a:p>
            <a:r>
              <a:rPr lang="en-US" altLang="zh-TW" dirty="0" smtClean="0"/>
              <a:t>	u32 </a:t>
            </a:r>
            <a:r>
              <a:rPr lang="en-US" altLang="zh-TW" dirty="0" err="1" smtClean="0"/>
              <a:t>RecievedByte</a:t>
            </a:r>
            <a:r>
              <a:rPr lang="en-US" altLang="zh-TW" dirty="0" smtClean="0"/>
              <a:t>;</a:t>
            </a:r>
          </a:p>
          <a:p>
            <a:r>
              <a:rPr lang="en-US" altLang="zh-TW" dirty="0" smtClean="0"/>
              <a:t>	if (!</a:t>
            </a:r>
            <a:r>
              <a:rPr lang="en-US" altLang="zh-TW" dirty="0" err="1" smtClean="0"/>
              <a:t>XUartPs_IsReceiveData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BaseAddress</a:t>
            </a:r>
            <a:r>
              <a:rPr lang="en-US" altLang="zh-TW" dirty="0" smtClean="0"/>
              <a:t>))</a:t>
            </a:r>
          </a:p>
          <a:p>
            <a:r>
              <a:rPr lang="en-US" altLang="zh-TW" dirty="0" smtClean="0"/>
              <a:t>		return 0;</a:t>
            </a:r>
          </a:p>
          <a:p>
            <a:r>
              <a:rPr lang="en-US" altLang="zh-TW" dirty="0" smtClean="0"/>
              <a:t>	</a:t>
            </a:r>
            <a:r>
              <a:rPr lang="en-US" altLang="zh-TW" dirty="0" err="1" smtClean="0"/>
              <a:t>RecievedByte</a:t>
            </a:r>
            <a:r>
              <a:rPr lang="en-US" altLang="zh-TW" dirty="0" smtClean="0"/>
              <a:t> = </a:t>
            </a:r>
            <a:r>
              <a:rPr lang="en-US" altLang="zh-TW" dirty="0" err="1" smtClean="0"/>
              <a:t>XUartPs_ReadReg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BaseAddress</a:t>
            </a:r>
            <a:r>
              <a:rPr lang="en-US" altLang="zh-TW" dirty="0" smtClean="0"/>
              <a:t>, XUARTPS_FIFO_OFFSET);</a:t>
            </a:r>
          </a:p>
          <a:p>
            <a:r>
              <a:rPr lang="en-US" altLang="zh-TW" dirty="0" smtClean="0"/>
              <a:t>	return (u8)</a:t>
            </a:r>
            <a:r>
              <a:rPr lang="en-US" altLang="zh-TW" dirty="0" err="1" smtClean="0"/>
              <a:t>RecievedByte</a:t>
            </a:r>
            <a:r>
              <a:rPr lang="en-US" altLang="zh-TW" dirty="0" smtClean="0"/>
              <a:t>;</a:t>
            </a:r>
          </a:p>
          <a:p>
            <a:r>
              <a:rPr lang="en-US" altLang="zh-TW" dirty="0" smtClean="0"/>
              <a:t>}</a:t>
            </a:r>
          </a:p>
          <a:p>
            <a:r>
              <a:rPr lang="en-US" altLang="zh-TW" dirty="0" smtClean="0"/>
              <a:t>#define </a:t>
            </a:r>
            <a:r>
              <a:rPr lang="en-US" altLang="zh-TW" dirty="0" err="1" smtClean="0"/>
              <a:t>XUartPs_IsReceiveData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BaseAddress</a:t>
            </a:r>
            <a:r>
              <a:rPr lang="en-US" altLang="zh-TW" dirty="0" smtClean="0"/>
              <a:t>)			 \</a:t>
            </a:r>
          </a:p>
          <a:p>
            <a:r>
              <a:rPr lang="en-US" altLang="zh-TW" dirty="0" smtClean="0"/>
              <a:t>	!((Xil_In32((</a:t>
            </a:r>
            <a:r>
              <a:rPr lang="en-US" altLang="zh-TW" dirty="0" err="1" smtClean="0"/>
              <a:t>BaseAddress</a:t>
            </a:r>
            <a:r>
              <a:rPr lang="en-US" altLang="zh-TW" dirty="0" smtClean="0"/>
              <a:t>) + XUARTPS_SR_OFFSET) &amp; 	\</a:t>
            </a:r>
          </a:p>
          <a:p>
            <a:r>
              <a:rPr lang="en-US" altLang="zh-TW" dirty="0" smtClean="0"/>
              <a:t>	(u32)XUARTPS_SR_RXEMPTY) == (u32)XUARTPS_SR_RXEMPTY)</a:t>
            </a:r>
          </a:p>
          <a:p>
            <a:r>
              <a:rPr lang="en-US" altLang="zh-TW" dirty="0" smtClean="0"/>
              <a:t>#define XUARTPS_SR_OFFSET		0x002CU  /**&lt; Channel Status [14:0] */</a:t>
            </a:r>
          </a:p>
          <a:p>
            <a:r>
              <a:rPr lang="en-US" altLang="zh-TW" dirty="0" smtClean="0"/>
              <a:t>#define XUARTPS_FIFO_OFFSET		0x0030U  /**&lt; FIFO [7:0] */</a:t>
            </a:r>
          </a:p>
          <a:p>
            <a:endParaRPr lang="en-US" altLang="zh-TW" dirty="0" smtClean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 l="16797" t="63889" r="14062" b="26389"/>
          <a:stretch>
            <a:fillRect/>
          </a:stretch>
        </p:blipFill>
        <p:spPr bwMode="auto">
          <a:xfrm>
            <a:off x="285720" y="1857364"/>
            <a:ext cx="8572560" cy="678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smtClean="0"/>
              <a:t>Signals, Interfaces, and Pins</a:t>
            </a:r>
            <a:endParaRPr lang="zh-TW" altLang="en-US" dirty="0"/>
          </a:p>
        </p:txBody>
      </p:sp>
      <p:pic>
        <p:nvPicPr>
          <p:cNvPr id="3" name="Picture 5" descr="Imag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27313" y="1125538"/>
            <a:ext cx="3833812" cy="4967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 l="32422" t="40625" r="20702" b="34231"/>
          <a:stretch>
            <a:fillRect/>
          </a:stretch>
        </p:blipFill>
        <p:spPr bwMode="auto">
          <a:xfrm>
            <a:off x="928662" y="1214422"/>
            <a:ext cx="7500990" cy="22632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60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TPG setup start</a:t>
            </a:r>
            <a:endParaRPr lang="zh-TW" altLang="en-US" dirty="0" smtClean="0"/>
          </a:p>
        </p:txBody>
      </p:sp>
      <p:sp>
        <p:nvSpPr>
          <p:cNvPr id="7" name="文字方塊 6"/>
          <p:cNvSpPr txBox="1">
            <a:spLocks noChangeArrowheads="1"/>
          </p:cNvSpPr>
          <p:nvPr/>
        </p:nvSpPr>
        <p:spPr bwMode="auto">
          <a:xfrm>
            <a:off x="428596" y="3429000"/>
            <a:ext cx="8429684" cy="30931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TW" sz="1500" dirty="0" smtClean="0"/>
              <a:t>Xilinx_VTPG_PG103.pdf 	0x43D4_0000</a:t>
            </a:r>
          </a:p>
          <a:p>
            <a:r>
              <a:rPr lang="en-US" altLang="zh-TW" sz="1500" dirty="0" smtClean="0"/>
              <a:t>Auto restart		bit7	Register</a:t>
            </a:r>
            <a:r>
              <a:rPr lang="zh-TW" altLang="en-US" sz="1500" dirty="0" smtClean="0"/>
              <a:t>直接寫</a:t>
            </a:r>
            <a:r>
              <a:rPr lang="en-US" altLang="zh-TW" sz="1500" dirty="0" smtClean="0"/>
              <a:t>0x80</a:t>
            </a:r>
          </a:p>
          <a:p>
            <a:r>
              <a:rPr lang="en-US" altLang="zh-TW" sz="1500" dirty="0" err="1" smtClean="0"/>
              <a:t>XV_tpg_EnableAutoRestart</a:t>
            </a:r>
            <a:r>
              <a:rPr lang="en-US" altLang="zh-TW" sz="1500" dirty="0" smtClean="0"/>
              <a:t>(</a:t>
            </a:r>
            <a:r>
              <a:rPr lang="en-US" altLang="zh-TW" sz="1500" dirty="0" err="1" smtClean="0"/>
              <a:t>p_periphs_inst</a:t>
            </a:r>
            <a:r>
              <a:rPr lang="en-US" altLang="zh-TW" sz="1500" dirty="0" smtClean="0"/>
              <a:t>-&gt;</a:t>
            </a:r>
            <a:r>
              <a:rPr lang="en-US" altLang="zh-TW" sz="1500" dirty="0" err="1" smtClean="0"/>
              <a:t>p_tpg_GUI_inst</a:t>
            </a:r>
            <a:r>
              <a:rPr lang="en-US" altLang="zh-TW" sz="1500" dirty="0" smtClean="0"/>
              <a:t>);</a:t>
            </a:r>
          </a:p>
          <a:p>
            <a:r>
              <a:rPr lang="en-US" altLang="zh-TW" sz="1500" dirty="0" smtClean="0"/>
              <a:t>void </a:t>
            </a:r>
            <a:r>
              <a:rPr lang="en-US" altLang="zh-TW" sz="1500" dirty="0" err="1" smtClean="0"/>
              <a:t>XV_tpg_EnableAutoRestart</a:t>
            </a:r>
            <a:r>
              <a:rPr lang="en-US" altLang="zh-TW" sz="1500" dirty="0" smtClean="0"/>
              <a:t>(</a:t>
            </a:r>
            <a:r>
              <a:rPr lang="en-US" altLang="zh-TW" sz="1500" dirty="0" err="1" smtClean="0"/>
              <a:t>XV_tpg</a:t>
            </a:r>
            <a:r>
              <a:rPr lang="en-US" altLang="zh-TW" sz="1500" dirty="0" smtClean="0"/>
              <a:t> *</a:t>
            </a:r>
            <a:r>
              <a:rPr lang="en-US" altLang="zh-TW" sz="1500" dirty="0" err="1" smtClean="0"/>
              <a:t>InstancePtr</a:t>
            </a:r>
            <a:r>
              <a:rPr lang="en-US" altLang="zh-TW" sz="1500" dirty="0" smtClean="0"/>
              <a:t>) {</a:t>
            </a:r>
          </a:p>
          <a:p>
            <a:r>
              <a:rPr lang="en-US" altLang="zh-TW" sz="1500" dirty="0" smtClean="0"/>
              <a:t>    </a:t>
            </a:r>
            <a:r>
              <a:rPr lang="en-US" altLang="zh-TW" sz="1500" dirty="0" err="1" smtClean="0"/>
              <a:t>XV_tpg_WriteReg</a:t>
            </a:r>
            <a:r>
              <a:rPr lang="en-US" altLang="zh-TW" sz="1500" dirty="0" smtClean="0"/>
              <a:t>(</a:t>
            </a:r>
            <a:r>
              <a:rPr lang="en-US" altLang="zh-TW" sz="1500" dirty="0" err="1" smtClean="0"/>
              <a:t>InstancePtr</a:t>
            </a:r>
            <a:r>
              <a:rPr lang="en-US" altLang="zh-TW" sz="1500" dirty="0" smtClean="0"/>
              <a:t>-&gt;</a:t>
            </a:r>
            <a:r>
              <a:rPr lang="en-US" altLang="zh-TW" sz="1500" dirty="0" err="1" smtClean="0"/>
              <a:t>Config.BaseAddress</a:t>
            </a:r>
            <a:r>
              <a:rPr lang="en-US" altLang="zh-TW" sz="1500" dirty="0" smtClean="0"/>
              <a:t>, XV_TPG_CTRL_ADDR_AP_CTRL, 0x80);</a:t>
            </a:r>
          </a:p>
          <a:p>
            <a:r>
              <a:rPr lang="en-US" altLang="zh-TW" sz="1500" dirty="0" smtClean="0"/>
              <a:t>}//</a:t>
            </a:r>
            <a:r>
              <a:rPr lang="en-US" altLang="zh-TW" sz="1500" dirty="0" err="1" smtClean="0"/>
              <a:t>BaseAddr</a:t>
            </a:r>
            <a:r>
              <a:rPr lang="en-US" altLang="zh-TW" sz="1500" dirty="0" smtClean="0"/>
              <a:t> = 0x43D40000 offset= 0x00000000 data = 0x00000080</a:t>
            </a:r>
          </a:p>
          <a:p>
            <a:endParaRPr lang="en-US" altLang="zh-TW" sz="1500" dirty="0" smtClean="0"/>
          </a:p>
          <a:p>
            <a:r>
              <a:rPr lang="en-US" altLang="zh-TW" sz="1500" dirty="0" err="1" smtClean="0"/>
              <a:t>XV_tpg_Start</a:t>
            </a:r>
            <a:r>
              <a:rPr lang="en-US" altLang="zh-TW" sz="1500" dirty="0" smtClean="0"/>
              <a:t>(</a:t>
            </a:r>
            <a:r>
              <a:rPr lang="en-US" altLang="zh-TW" sz="1500" dirty="0" err="1" smtClean="0"/>
              <a:t>p_periphs_inst</a:t>
            </a:r>
            <a:r>
              <a:rPr lang="en-US" altLang="zh-TW" sz="1500" dirty="0" smtClean="0"/>
              <a:t>-&gt;</a:t>
            </a:r>
            <a:r>
              <a:rPr lang="en-US" altLang="zh-TW" sz="1500" dirty="0" err="1" smtClean="0"/>
              <a:t>p_tpg_GUI_inst</a:t>
            </a:r>
            <a:r>
              <a:rPr lang="en-US" altLang="zh-TW" sz="1500" dirty="0" smtClean="0"/>
              <a:t>);</a:t>
            </a:r>
          </a:p>
          <a:p>
            <a:r>
              <a:rPr lang="en-US" altLang="zh-TW" sz="1500" dirty="0" smtClean="0"/>
              <a:t>void </a:t>
            </a:r>
            <a:r>
              <a:rPr lang="en-US" altLang="zh-TW" sz="1500" dirty="0" err="1" smtClean="0"/>
              <a:t>XV_tpg_Start</a:t>
            </a:r>
            <a:r>
              <a:rPr lang="en-US" altLang="zh-TW" sz="1500" dirty="0" smtClean="0"/>
              <a:t>(</a:t>
            </a:r>
            <a:r>
              <a:rPr lang="en-US" altLang="zh-TW" sz="1500" dirty="0" err="1" smtClean="0"/>
              <a:t>XV_tpg</a:t>
            </a:r>
            <a:r>
              <a:rPr lang="en-US" altLang="zh-TW" sz="1500" dirty="0" smtClean="0"/>
              <a:t> *</a:t>
            </a:r>
            <a:r>
              <a:rPr lang="en-US" altLang="zh-TW" sz="1500" dirty="0" err="1" smtClean="0"/>
              <a:t>InstancePtr</a:t>
            </a:r>
            <a:r>
              <a:rPr lang="en-US" altLang="zh-TW" sz="1500" dirty="0" smtClean="0"/>
              <a:t>) {</a:t>
            </a:r>
          </a:p>
          <a:p>
            <a:r>
              <a:rPr lang="en-US" altLang="zh-TW" sz="1500" dirty="0" smtClean="0"/>
              <a:t>    u32 Data;	 //Bit7 </a:t>
            </a:r>
            <a:r>
              <a:rPr lang="zh-TW" altLang="en-US" sz="1500" dirty="0" smtClean="0"/>
              <a:t>保留 </a:t>
            </a:r>
            <a:r>
              <a:rPr lang="en-US" altLang="zh-TW" sz="1500" dirty="0" smtClean="0"/>
              <a:t>bit0</a:t>
            </a:r>
            <a:r>
              <a:rPr lang="zh-TW" altLang="en-US" sz="1500" dirty="0" smtClean="0"/>
              <a:t>填</a:t>
            </a:r>
            <a:r>
              <a:rPr lang="en-US" altLang="zh-TW" sz="1500" dirty="0" smtClean="0"/>
              <a:t>1</a:t>
            </a:r>
          </a:p>
          <a:p>
            <a:r>
              <a:rPr lang="en-US" altLang="zh-TW" sz="1500" dirty="0" smtClean="0"/>
              <a:t>    Data = </a:t>
            </a:r>
            <a:r>
              <a:rPr lang="en-US" altLang="zh-TW" sz="1500" dirty="0" err="1" smtClean="0"/>
              <a:t>XV_tpg_ReadReg</a:t>
            </a:r>
            <a:r>
              <a:rPr lang="en-US" altLang="zh-TW" sz="1500" dirty="0" smtClean="0"/>
              <a:t>(</a:t>
            </a:r>
            <a:r>
              <a:rPr lang="en-US" altLang="zh-TW" sz="1500" dirty="0" err="1" smtClean="0"/>
              <a:t>InstancePtr</a:t>
            </a:r>
            <a:r>
              <a:rPr lang="en-US" altLang="zh-TW" sz="1500" dirty="0" smtClean="0"/>
              <a:t>-&gt;</a:t>
            </a:r>
            <a:r>
              <a:rPr lang="en-US" altLang="zh-TW" sz="1500" dirty="0" err="1" smtClean="0"/>
              <a:t>Config.BaseAddress</a:t>
            </a:r>
            <a:r>
              <a:rPr lang="en-US" altLang="zh-TW" sz="1500" dirty="0" smtClean="0"/>
              <a:t>, XV_TPG_CTRL_ADDR_AP_CTRL) &amp; 0x80;</a:t>
            </a:r>
          </a:p>
          <a:p>
            <a:r>
              <a:rPr lang="en-US" altLang="zh-TW" sz="1500" dirty="0" smtClean="0"/>
              <a:t>    </a:t>
            </a:r>
            <a:r>
              <a:rPr lang="en-US" altLang="zh-TW" sz="1500" dirty="0" err="1" smtClean="0"/>
              <a:t>XV_tpg_WriteReg</a:t>
            </a:r>
            <a:r>
              <a:rPr lang="en-US" altLang="zh-TW" sz="1500" dirty="0" smtClean="0"/>
              <a:t>(</a:t>
            </a:r>
            <a:r>
              <a:rPr lang="en-US" altLang="zh-TW" sz="1500" dirty="0" err="1" smtClean="0"/>
              <a:t>InstancePtr</a:t>
            </a:r>
            <a:r>
              <a:rPr lang="en-US" altLang="zh-TW" sz="1500" dirty="0" smtClean="0"/>
              <a:t>-&gt;</a:t>
            </a:r>
            <a:r>
              <a:rPr lang="en-US" altLang="zh-TW" sz="1500" dirty="0" err="1" smtClean="0"/>
              <a:t>Config.BaseAddress</a:t>
            </a:r>
            <a:r>
              <a:rPr lang="en-US" altLang="zh-TW" sz="1500" dirty="0" smtClean="0"/>
              <a:t>, XV_TPG_CTRL_ADDR_AP_CTRL, Data | 0x01);</a:t>
            </a:r>
          </a:p>
          <a:p>
            <a:r>
              <a:rPr lang="en-US" altLang="zh-TW" sz="1500" dirty="0" smtClean="0"/>
              <a:t>}//</a:t>
            </a:r>
            <a:r>
              <a:rPr lang="en-US" altLang="zh-TW" sz="1500" dirty="0" err="1" smtClean="0"/>
              <a:t>BaseAddr</a:t>
            </a:r>
            <a:r>
              <a:rPr lang="en-US" altLang="zh-TW" sz="1500" dirty="0" smtClean="0"/>
              <a:t> = 0x43D40000 offset= 0x00000000 data = 0x00000081</a:t>
            </a:r>
            <a:endParaRPr lang="zh-TW" altLang="en-US" sz="1500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/>
          <a:srcRect l="28125" t="16667" r="15624" b="36805"/>
          <a:stretch>
            <a:fillRect/>
          </a:stretch>
        </p:blipFill>
        <p:spPr bwMode="auto">
          <a:xfrm>
            <a:off x="1000100" y="1214422"/>
            <a:ext cx="7643866" cy="35565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60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TPG setup test pattern</a:t>
            </a:r>
            <a:endParaRPr lang="zh-TW" altLang="en-US" dirty="0" smtClean="0"/>
          </a:p>
        </p:txBody>
      </p:sp>
      <p:sp>
        <p:nvSpPr>
          <p:cNvPr id="7" name="文字方塊 6"/>
          <p:cNvSpPr txBox="1">
            <a:spLocks noChangeArrowheads="1"/>
          </p:cNvSpPr>
          <p:nvPr/>
        </p:nvSpPr>
        <p:spPr bwMode="auto">
          <a:xfrm>
            <a:off x="500034" y="4880630"/>
            <a:ext cx="5500726" cy="1477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TW" dirty="0" smtClean="0"/>
              <a:t>Xilinx_VTPG_PG103.pdf </a:t>
            </a:r>
          </a:p>
          <a:p>
            <a:r>
              <a:rPr lang="zh-TW" altLang="en-US" dirty="0" smtClean="0"/>
              <a:t>設定</a:t>
            </a:r>
            <a:r>
              <a:rPr lang="en-US" altLang="zh-TW" dirty="0" smtClean="0"/>
              <a:t>test pattern</a:t>
            </a:r>
          </a:p>
          <a:p>
            <a:r>
              <a:rPr lang="en-US" altLang="zh-TW" dirty="0" err="1" smtClean="0"/>
              <a:t>BaseAddr</a:t>
            </a:r>
            <a:r>
              <a:rPr lang="en-US" altLang="zh-TW" dirty="0" smtClean="0"/>
              <a:t> </a:t>
            </a:r>
            <a:r>
              <a:rPr lang="en-US" altLang="zh-TW" dirty="0"/>
              <a:t>= </a:t>
            </a:r>
            <a:r>
              <a:rPr lang="en-US" altLang="zh-TW" dirty="0" smtClean="0"/>
              <a:t>0x43D4_0000</a:t>
            </a:r>
          </a:p>
          <a:p>
            <a:r>
              <a:rPr lang="en-US" altLang="zh-TW" dirty="0" smtClean="0"/>
              <a:t>offset</a:t>
            </a:r>
            <a:r>
              <a:rPr lang="en-US" altLang="zh-TW" dirty="0"/>
              <a:t>= </a:t>
            </a:r>
            <a:r>
              <a:rPr lang="en-US" altLang="zh-TW" dirty="0" smtClean="0"/>
              <a:t>0x00000020</a:t>
            </a:r>
            <a:endParaRPr lang="en-US" altLang="zh-TW" dirty="0"/>
          </a:p>
          <a:p>
            <a:r>
              <a:rPr lang="en-US" altLang="zh-TW" dirty="0"/>
              <a:t>data = </a:t>
            </a:r>
            <a:r>
              <a:rPr lang="en-US" altLang="zh-TW" dirty="0" smtClean="0"/>
              <a:t>0~19 	//BACKGROUND_PATTERN_ID</a:t>
            </a:r>
            <a:endParaRPr lang="en-US" altLang="zh-TW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更新圖檔要重編</a:t>
            </a:r>
            <a:r>
              <a:rPr lang="en-US" altLang="zh-TW" dirty="0" err="1" smtClean="0"/>
              <a:t>ugfx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更新圖檔要重編</a:t>
            </a:r>
            <a:r>
              <a:rPr lang="en-US" altLang="zh-TW" dirty="0" err="1" smtClean="0"/>
              <a:t>ugfx</a:t>
            </a:r>
            <a:endParaRPr lang="zh-TW" altLang="en-US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更新硬體</a:t>
            </a:r>
            <a:r>
              <a:rPr lang="en-US" altLang="zh-TW" dirty="0" smtClean="0"/>
              <a:t>RX_wrapper.hdf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更新</a:t>
            </a:r>
            <a:r>
              <a:rPr lang="en-US" altLang="zh-TW" dirty="0" smtClean="0"/>
              <a:t>RX_wrapper.hdf</a:t>
            </a:r>
          </a:p>
          <a:p>
            <a:r>
              <a:rPr lang="en-US" altLang="zh-TW" dirty="0" smtClean="0"/>
              <a:t>Project/Clean/Clean all projects</a:t>
            </a:r>
          </a:p>
          <a:p>
            <a:r>
              <a:rPr lang="zh-TW" altLang="en-US" dirty="0" smtClean="0"/>
              <a:t>即可</a:t>
            </a:r>
            <a:endParaRPr lang="en-US" altLang="zh-TW" dirty="0" smtClean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r>
              <a:rPr lang="en-US" altLang="zh-TW" dirty="0" err="1" smtClean="0"/>
              <a:t>RX_wrapper_hw_platform_x</a:t>
            </a:r>
            <a:r>
              <a:rPr lang="en-US" altLang="zh-TW" dirty="0" smtClean="0"/>
              <a:t>/system.hdf</a:t>
            </a:r>
            <a:r>
              <a:rPr lang="zh-TW" altLang="en-US" dirty="0" smtClean="0"/>
              <a:t>可以看到建立時間</a:t>
            </a:r>
            <a:endParaRPr lang="en-US" altLang="zh-TW" dirty="0" smtClean="0"/>
          </a:p>
          <a:p>
            <a:endParaRPr lang="zh-TW" altLang="en-US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更新</a:t>
            </a:r>
            <a:r>
              <a:rPr lang="en-US" altLang="zh-TW" dirty="0" smtClean="0"/>
              <a:t>RX_wrapper_hw_platform_0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SDK</a:t>
            </a:r>
            <a:r>
              <a:rPr lang="zh-TW" altLang="en-US" dirty="0" smtClean="0"/>
              <a:t>下點選</a:t>
            </a:r>
            <a:r>
              <a:rPr lang="en-US" altLang="zh-TW" dirty="0" err="1" smtClean="0"/>
              <a:t>RX_wrapper_hw_platform_x</a:t>
            </a:r>
            <a:r>
              <a:rPr lang="zh-TW" altLang="en-US" dirty="0" smtClean="0"/>
              <a:t>按右鍵按刪除</a:t>
            </a:r>
          </a:p>
          <a:p>
            <a:r>
              <a:rPr lang="zh-TW" altLang="en-US" dirty="0" smtClean="0"/>
              <a:t>更新</a:t>
            </a:r>
            <a:r>
              <a:rPr lang="en-US" altLang="zh-TW" dirty="0" smtClean="0"/>
              <a:t>RX_wrapper.hdf</a:t>
            </a:r>
          </a:p>
          <a:p>
            <a:r>
              <a:rPr lang="zh-TW" altLang="en-US" dirty="0" smtClean="0"/>
              <a:t>關</a:t>
            </a:r>
            <a:r>
              <a:rPr lang="en-US" altLang="zh-TW" dirty="0" smtClean="0"/>
              <a:t>SDK</a:t>
            </a:r>
          </a:p>
          <a:p>
            <a:r>
              <a:rPr lang="zh-TW" altLang="en-US" dirty="0" smtClean="0"/>
              <a:t>開</a:t>
            </a:r>
            <a:r>
              <a:rPr lang="en-US" altLang="zh-TW" dirty="0" smtClean="0"/>
              <a:t>SDK</a:t>
            </a:r>
          </a:p>
          <a:p>
            <a:r>
              <a:rPr lang="zh-TW" altLang="en-US" dirty="0" smtClean="0"/>
              <a:t>即可重新生成</a:t>
            </a:r>
          </a:p>
          <a:p>
            <a:endParaRPr lang="zh-TW" altLang="en-US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更新</a:t>
            </a:r>
            <a:r>
              <a:rPr lang="en-US" altLang="zh-TW" dirty="0" smtClean="0"/>
              <a:t>RX_wrapper.hdf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42928" y="1260491"/>
            <a:ext cx="8515352" cy="4525963"/>
          </a:xfrm>
        </p:spPr>
        <p:txBody>
          <a:bodyPr>
            <a:no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zh-TW" altLang="en-US" sz="2400" dirty="0" smtClean="0"/>
              <a:t>砍掉</a:t>
            </a:r>
            <a:r>
              <a:rPr lang="en-US" altLang="zh-TW" sz="2400" dirty="0" smtClean="0"/>
              <a:t>[</a:t>
            </a:r>
            <a:r>
              <a:rPr lang="en-US" altLang="zh-TW" sz="2400" dirty="0" err="1" smtClean="0"/>
              <a:t>aries</a:t>
            </a:r>
            <a:r>
              <a:rPr lang="en-US" altLang="zh-TW" sz="2400" dirty="0" smtClean="0"/>
              <a:t>]</a:t>
            </a:r>
            <a:r>
              <a:rPr lang="zh-TW" altLang="en-US" sz="2400" dirty="0" smtClean="0"/>
              <a:t>、</a:t>
            </a:r>
            <a:r>
              <a:rPr lang="en-US" altLang="zh-TW" sz="2400" dirty="0" smtClean="0"/>
              <a:t>[</a:t>
            </a:r>
            <a:r>
              <a:rPr lang="en-US" altLang="zh-TW" sz="2400" dirty="0" err="1" smtClean="0"/>
              <a:t>aries_bsp</a:t>
            </a:r>
            <a:r>
              <a:rPr lang="en-US" altLang="zh-TW" sz="2400" dirty="0" smtClean="0"/>
              <a:t>]</a:t>
            </a:r>
            <a:r>
              <a:rPr lang="zh-TW" altLang="en-US" sz="2400" dirty="0" smtClean="0"/>
              <a:t>、</a:t>
            </a:r>
            <a:r>
              <a:rPr lang="en-US" altLang="zh-TW" sz="2400" dirty="0" smtClean="0"/>
              <a:t>[</a:t>
            </a:r>
            <a:r>
              <a:rPr lang="en-US" altLang="zh-TW" sz="2400" dirty="0" err="1" smtClean="0"/>
              <a:t>aries_fsbl</a:t>
            </a:r>
            <a:r>
              <a:rPr lang="en-US" altLang="zh-TW" sz="2400" dirty="0" smtClean="0"/>
              <a:t>]</a:t>
            </a:r>
            <a:r>
              <a:rPr lang="zh-TW" altLang="en-US" sz="2400" dirty="0" smtClean="0"/>
              <a:t>、</a:t>
            </a:r>
            <a:r>
              <a:rPr lang="en-US" altLang="zh-TW" sz="2400" dirty="0" err="1" smtClean="0"/>
              <a:t>RX_wrapper_hw_platform_x</a:t>
            </a:r>
            <a:endParaRPr lang="en-US" altLang="zh-TW" sz="2400" dirty="0" smtClean="0"/>
          </a:p>
          <a:p>
            <a:pPr marL="457200" indent="-457200">
              <a:buFont typeface="+mj-lt"/>
              <a:buAutoNum type="arabicPeriod"/>
            </a:pPr>
            <a:r>
              <a:rPr lang="zh-TW" altLang="en-US" sz="2400" dirty="0" smtClean="0"/>
              <a:t>關</a:t>
            </a:r>
            <a:r>
              <a:rPr lang="en-US" altLang="zh-TW" sz="2400" dirty="0" smtClean="0"/>
              <a:t>SDK</a:t>
            </a:r>
            <a:r>
              <a:rPr lang="zh-TW" altLang="en-US" sz="2400" dirty="0" smtClean="0"/>
              <a:t>、開</a:t>
            </a:r>
            <a:r>
              <a:rPr lang="en-US" altLang="zh-TW" sz="2400" dirty="0" smtClean="0"/>
              <a:t>SDK</a:t>
            </a:r>
            <a:r>
              <a:rPr lang="zh-TW" altLang="en-US" sz="2400" dirty="0" smtClean="0"/>
              <a:t>，重新生成</a:t>
            </a:r>
            <a:r>
              <a:rPr lang="en-US" altLang="zh-TW" sz="2400" dirty="0" smtClean="0"/>
              <a:t>RX_wrapper_hw_platform_0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TW" sz="2400" dirty="0" smtClean="0"/>
              <a:t>File/New/Application project/</a:t>
            </a:r>
          </a:p>
          <a:p>
            <a:pPr marL="914400" lvl="1" indent="-457200">
              <a:buNone/>
            </a:pPr>
            <a:r>
              <a:rPr lang="en-US" altLang="zh-TW" sz="2400" dirty="0" smtClean="0"/>
              <a:t>	Project name : [</a:t>
            </a:r>
            <a:r>
              <a:rPr lang="en-US" altLang="zh-TW" sz="2400" dirty="0" err="1" smtClean="0"/>
              <a:t>aries</a:t>
            </a:r>
            <a:r>
              <a:rPr lang="en-US" altLang="zh-TW" sz="2400" dirty="0" smtClean="0"/>
              <a:t>]</a:t>
            </a:r>
          </a:p>
          <a:p>
            <a:pPr marL="914400" lvl="1" indent="-457200">
              <a:buNone/>
            </a:pPr>
            <a:r>
              <a:rPr lang="en-US" altLang="zh-TW" sz="2400" dirty="0" smtClean="0"/>
              <a:t>	Hardware Platform: RX_wrapper_hw_platform_0</a:t>
            </a:r>
          </a:p>
          <a:p>
            <a:pPr marL="914400" lvl="1" indent="-457200">
              <a:buNone/>
            </a:pPr>
            <a:r>
              <a:rPr lang="en-US" altLang="zh-TW" sz="2400" dirty="0" smtClean="0"/>
              <a:t>	</a:t>
            </a:r>
            <a:r>
              <a:rPr lang="zh-TW" altLang="en-US" sz="2400" dirty="0" smtClean="0"/>
              <a:t>按</a:t>
            </a:r>
            <a:r>
              <a:rPr lang="en-US" altLang="zh-TW" sz="2400" b="1" dirty="0" smtClean="0">
                <a:solidFill>
                  <a:srgbClr val="FF0000"/>
                </a:solidFill>
              </a:rPr>
              <a:t>Next</a:t>
            </a:r>
            <a:r>
              <a:rPr lang="zh-TW" altLang="en-US" sz="2400" dirty="0" smtClean="0"/>
              <a:t>，</a:t>
            </a:r>
            <a:r>
              <a:rPr lang="en-US" altLang="zh-TW" sz="2400" dirty="0" smtClean="0"/>
              <a:t>Available Templates</a:t>
            </a:r>
            <a:r>
              <a:rPr lang="zh-TW" altLang="en-US" sz="2400" dirty="0" smtClean="0"/>
              <a:t>選</a:t>
            </a:r>
            <a:r>
              <a:rPr lang="en-US" altLang="zh-TW" sz="2400" dirty="0" smtClean="0"/>
              <a:t>[</a:t>
            </a:r>
            <a:r>
              <a:rPr lang="en-US" altLang="zh-TW" sz="2400" b="1" dirty="0" err="1" smtClean="0">
                <a:solidFill>
                  <a:srgbClr val="FF0000"/>
                </a:solidFill>
              </a:rPr>
              <a:t>Zynq</a:t>
            </a:r>
            <a:r>
              <a:rPr lang="en-US" altLang="zh-TW" sz="2400" b="1" dirty="0" smtClean="0">
                <a:solidFill>
                  <a:srgbClr val="FF0000"/>
                </a:solidFill>
              </a:rPr>
              <a:t> FSBL</a:t>
            </a:r>
            <a:r>
              <a:rPr lang="en-US" altLang="zh-TW" sz="2400" dirty="0" smtClean="0"/>
              <a:t>]</a:t>
            </a:r>
            <a:r>
              <a:rPr lang="zh-TW" altLang="en-US" sz="2400" dirty="0" smtClean="0"/>
              <a:t>，按</a:t>
            </a:r>
            <a:r>
              <a:rPr lang="en-US" altLang="zh-TW" sz="2400" b="1" dirty="0" smtClean="0">
                <a:solidFill>
                  <a:srgbClr val="FF0000"/>
                </a:solidFill>
              </a:rPr>
              <a:t>Finish</a:t>
            </a:r>
          </a:p>
          <a:p>
            <a:pPr marL="457200" indent="-457200">
              <a:buFont typeface="+mj-lt"/>
              <a:buAutoNum type="arabicPeriod"/>
            </a:pPr>
            <a:r>
              <a:rPr lang="zh-TW" altLang="en-US" sz="2400" dirty="0" smtClean="0"/>
              <a:t>到</a:t>
            </a:r>
            <a:r>
              <a:rPr lang="en-US" altLang="zh-TW" sz="2400" dirty="0" err="1" smtClean="0"/>
              <a:t>aries_bsp</a:t>
            </a:r>
            <a:r>
              <a:rPr lang="en-US" altLang="zh-TW" sz="2400" dirty="0" smtClean="0"/>
              <a:t>/System.mss</a:t>
            </a:r>
            <a:r>
              <a:rPr lang="zh-TW" altLang="en-US" sz="2400" dirty="0" smtClean="0"/>
              <a:t>下，按</a:t>
            </a:r>
            <a:r>
              <a:rPr lang="en-US" altLang="zh-TW" sz="2400" dirty="0" smtClean="0"/>
              <a:t>Modify this BSP's Settings</a:t>
            </a:r>
          </a:p>
          <a:p>
            <a:pPr marL="914400" lvl="1" indent="-457200">
              <a:buNone/>
            </a:pPr>
            <a:r>
              <a:rPr lang="en-US" altLang="zh-TW" sz="2400" dirty="0" smtClean="0"/>
              <a:t>	</a:t>
            </a:r>
            <a:r>
              <a:rPr lang="zh-TW" altLang="en-US" sz="2400" dirty="0" smtClean="0"/>
              <a:t>到</a:t>
            </a:r>
            <a:r>
              <a:rPr lang="en-US" altLang="zh-TW" sz="2400" dirty="0" smtClean="0"/>
              <a:t>standalone</a:t>
            </a:r>
            <a:r>
              <a:rPr lang="zh-TW" altLang="en-US" sz="2400" dirty="0" smtClean="0"/>
              <a:t>裡面的</a:t>
            </a:r>
            <a:r>
              <a:rPr lang="en-US" altLang="zh-TW" sz="2400" dirty="0" err="1" smtClean="0"/>
              <a:t>stdin</a:t>
            </a:r>
            <a:r>
              <a:rPr lang="en-US" altLang="zh-TW" sz="2400" dirty="0" smtClean="0"/>
              <a:t>/</a:t>
            </a:r>
            <a:r>
              <a:rPr lang="en-US" altLang="zh-TW" sz="2400" dirty="0" err="1" smtClean="0"/>
              <a:t>stdout</a:t>
            </a:r>
            <a:r>
              <a:rPr lang="zh-TW" altLang="en-US" sz="2400" dirty="0" smtClean="0"/>
              <a:t>，</a:t>
            </a:r>
            <a:r>
              <a:rPr lang="en-US" altLang="zh-TW" sz="2400" dirty="0" smtClean="0"/>
              <a:t>Value</a:t>
            </a:r>
            <a:r>
              <a:rPr lang="zh-TW" altLang="en-US" sz="2400" dirty="0" smtClean="0"/>
              <a:t>都改成</a:t>
            </a:r>
            <a:r>
              <a:rPr lang="en-US" altLang="zh-TW" sz="2400" dirty="0" smtClean="0"/>
              <a:t>ps7_uart_</a:t>
            </a:r>
            <a:r>
              <a:rPr lang="en-US" altLang="zh-TW" sz="2400" b="1" dirty="0" smtClean="0">
                <a:solidFill>
                  <a:srgbClr val="FF0000"/>
                </a:solidFill>
              </a:rPr>
              <a:t>1</a:t>
            </a:r>
            <a:endParaRPr lang="zh-TW" altLang="en-US" sz="24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改</a:t>
            </a:r>
            <a:r>
              <a:rPr lang="en-US" altLang="zh-TW" dirty="0" err="1" smtClean="0"/>
              <a:t>bsp</a:t>
            </a:r>
            <a:r>
              <a:rPr lang="zh-TW" altLang="en-US" dirty="0" smtClean="0"/>
              <a:t>的內容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2844" y="1357298"/>
            <a:ext cx="8858312" cy="5286412"/>
          </a:xfrm>
        </p:spPr>
        <p:txBody>
          <a:bodyPr>
            <a:normAutofit fontScale="47500" lnSpcReduction="20000"/>
          </a:bodyPr>
          <a:lstStyle/>
          <a:p>
            <a:r>
              <a:rPr lang="en-US" altLang="zh-TW" dirty="0" smtClean="0"/>
              <a:t>iMS_Video.sdk\</a:t>
            </a:r>
            <a:r>
              <a:rPr lang="en-US" altLang="zh-TW" dirty="0" err="1" smtClean="0"/>
              <a:t>aries_bsp</a:t>
            </a:r>
            <a:r>
              <a:rPr lang="en-US" altLang="zh-TW" dirty="0" smtClean="0"/>
              <a:t>\ps7_cortexa9_0\</a:t>
            </a:r>
            <a:r>
              <a:rPr lang="en-US" altLang="zh-TW" dirty="0" err="1" smtClean="0"/>
              <a:t>libsrc</a:t>
            </a:r>
            <a:r>
              <a:rPr lang="en-US" altLang="zh-TW" dirty="0" smtClean="0"/>
              <a:t>\v_mix_v5_0\</a:t>
            </a:r>
            <a:r>
              <a:rPr lang="en-US" altLang="zh-TW" dirty="0" err="1" smtClean="0"/>
              <a:t>src</a:t>
            </a:r>
            <a:r>
              <a:rPr lang="en-US" altLang="zh-TW" dirty="0" smtClean="0"/>
              <a:t>\xv_mix_l2.c   </a:t>
            </a:r>
            <a:r>
              <a:rPr lang="zh-TW" altLang="en-US" dirty="0" smtClean="0"/>
              <a:t>改</a:t>
            </a:r>
            <a:r>
              <a:rPr lang="en-US" altLang="zh-TW" dirty="0" smtClean="0"/>
              <a:t>OSD</a:t>
            </a:r>
            <a:r>
              <a:rPr lang="zh-TW" altLang="en-US" dirty="0" smtClean="0"/>
              <a:t>設定</a:t>
            </a:r>
            <a:endParaRPr lang="en-US" altLang="zh-TW" dirty="0" smtClean="0"/>
          </a:p>
          <a:p>
            <a:r>
              <a:rPr lang="en-US" altLang="zh-TW" dirty="0" smtClean="0"/>
              <a:t>iMS_Video.sdk\</a:t>
            </a:r>
            <a:r>
              <a:rPr lang="en-US" altLang="zh-TW" dirty="0" err="1" smtClean="0"/>
              <a:t>aries_bsp</a:t>
            </a:r>
            <a:r>
              <a:rPr lang="en-US" altLang="zh-TW" dirty="0" smtClean="0"/>
              <a:t>\ps7_cortexa9_0\</a:t>
            </a:r>
            <a:r>
              <a:rPr lang="en-US" altLang="zh-TW" dirty="0" err="1" smtClean="0"/>
              <a:t>libsrc</a:t>
            </a:r>
            <a:r>
              <a:rPr lang="en-US" altLang="zh-TW" dirty="0" smtClean="0"/>
              <a:t>\uartps_v3_7\</a:t>
            </a:r>
            <a:r>
              <a:rPr lang="en-US" altLang="zh-TW" dirty="0" err="1" smtClean="0"/>
              <a:t>src</a:t>
            </a:r>
            <a:r>
              <a:rPr lang="en-US" altLang="zh-TW" dirty="0" smtClean="0"/>
              <a:t>\</a:t>
            </a:r>
            <a:r>
              <a:rPr lang="en-US" altLang="zh-TW" dirty="0" err="1" smtClean="0"/>
              <a:t>xuartps_hw.c</a:t>
            </a:r>
            <a:r>
              <a:rPr lang="en-US" altLang="zh-TW" dirty="0" smtClean="0"/>
              <a:t>  </a:t>
            </a:r>
            <a:r>
              <a:rPr lang="zh-TW" altLang="en-US" dirty="0" smtClean="0"/>
              <a:t>改</a:t>
            </a:r>
            <a:r>
              <a:rPr lang="en-US" altLang="zh-TW" dirty="0" smtClean="0"/>
              <a:t>UART</a:t>
            </a:r>
            <a:r>
              <a:rPr lang="zh-TW" altLang="en-US" dirty="0" smtClean="0"/>
              <a:t>設定</a:t>
            </a:r>
          </a:p>
          <a:p>
            <a:r>
              <a:rPr lang="en-US" altLang="zh-TW" dirty="0" smtClean="0"/>
              <a:t>iMS_Video.sdk\</a:t>
            </a:r>
            <a:r>
              <a:rPr lang="en-US" altLang="zh-TW" dirty="0" err="1" smtClean="0"/>
              <a:t>aries_bsp</a:t>
            </a:r>
            <a:r>
              <a:rPr lang="en-US" altLang="zh-TW" dirty="0" smtClean="0"/>
              <a:t>\ps7_cortexa9_0\</a:t>
            </a:r>
            <a:r>
              <a:rPr lang="en-US" altLang="zh-TW" dirty="0" err="1" smtClean="0"/>
              <a:t>libsrc</a:t>
            </a:r>
            <a:r>
              <a:rPr lang="en-US" altLang="zh-TW" dirty="0" smtClean="0"/>
              <a:t>\standalone_v7_0\</a:t>
            </a:r>
            <a:r>
              <a:rPr lang="en-US" altLang="zh-TW" dirty="0" err="1" smtClean="0"/>
              <a:t>src</a:t>
            </a:r>
            <a:r>
              <a:rPr lang="en-US" altLang="zh-TW" dirty="0" smtClean="0"/>
              <a:t>\</a:t>
            </a:r>
            <a:r>
              <a:rPr lang="en-US" altLang="zh-TW" dirty="0" err="1" smtClean="0"/>
              <a:t>xtime_l.h</a:t>
            </a:r>
            <a:r>
              <a:rPr lang="en-US" altLang="zh-TW" dirty="0" smtClean="0"/>
              <a:t> </a:t>
            </a:r>
            <a:r>
              <a:rPr lang="zh-TW" altLang="en-US" dirty="0" smtClean="0"/>
              <a:t>改</a:t>
            </a:r>
            <a:r>
              <a:rPr lang="en-US" altLang="zh-TW" dirty="0" smtClean="0"/>
              <a:t>Timer</a:t>
            </a:r>
            <a:r>
              <a:rPr lang="zh-TW" altLang="en-US" dirty="0" smtClean="0"/>
              <a:t>設定</a:t>
            </a:r>
          </a:p>
          <a:p>
            <a:endParaRPr lang="zh-TW" altLang="en-US" dirty="0" smtClean="0"/>
          </a:p>
          <a:p>
            <a:r>
              <a:rPr lang="en-US" altLang="zh-TW" dirty="0" smtClean="0"/>
              <a:t>/* Global Timer is always clocked at half of the CPU frequency */#define COUNTS_PER_SECOND          (XPAR_CPU_CORTEXA9_CORE_CLOCK_FREQ_HZ </a:t>
            </a:r>
            <a:r>
              <a:rPr lang="en-US" altLang="zh-TW" dirty="0" smtClean="0"/>
              <a:t>/ </a:t>
            </a:r>
            <a:r>
              <a:rPr lang="en-US" altLang="zh-TW" b="1" dirty="0" smtClean="0">
                <a:solidFill>
                  <a:srgbClr val="FF0000"/>
                </a:solidFill>
              </a:rPr>
              <a:t>4</a:t>
            </a:r>
            <a:r>
              <a:rPr lang="en-US" altLang="zh-TW" dirty="0" smtClean="0"/>
              <a:t>)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RX_wrapper_hw_platform_0/System.hdf</a:t>
            </a:r>
            <a:r>
              <a:rPr lang="zh-TW" altLang="en-US" dirty="0" smtClean="0"/>
              <a:t>裡面有記載</a:t>
            </a:r>
            <a:r>
              <a:rPr lang="en-US" altLang="zh-TW" dirty="0" err="1" smtClean="0"/>
              <a:t>RX_wrapper</a:t>
            </a:r>
            <a:r>
              <a:rPr lang="zh-TW" altLang="en-US" dirty="0" smtClean="0"/>
              <a:t>的產生時間</a:t>
            </a:r>
          </a:p>
          <a:p>
            <a:endParaRPr lang="en-US" altLang="zh-TW" dirty="0" smtClean="0"/>
          </a:p>
          <a:p>
            <a:endParaRPr lang="zh-TW" altLang="en-US" dirty="0" smtClean="0"/>
          </a:p>
          <a:p>
            <a:r>
              <a:rPr lang="zh-TW" altLang="en-US" dirty="0" smtClean="0"/>
              <a:t>永久修改法</a:t>
            </a:r>
            <a:r>
              <a:rPr lang="en-US" altLang="zh-TW" dirty="0" smtClean="0"/>
              <a:t>:</a:t>
            </a:r>
          </a:p>
          <a:p>
            <a:r>
              <a:rPr lang="zh-TW" altLang="en-US" dirty="0" smtClean="0"/>
              <a:t>直接修改</a:t>
            </a:r>
            <a:r>
              <a:rPr lang="en-US" altLang="zh-TW" dirty="0" smtClean="0"/>
              <a:t>:</a:t>
            </a:r>
          </a:p>
          <a:p>
            <a:r>
              <a:rPr lang="en-US" altLang="zh-TW" dirty="0" smtClean="0"/>
              <a:t>C:\Xilinx\SDK\2019.1\data\embeddedsw\XilinxProcessorIPLib\drivers\v_mix_v5_0\src\xv_mix_l2.c</a:t>
            </a:r>
          </a:p>
          <a:p>
            <a:r>
              <a:rPr lang="en-US" altLang="zh-TW" dirty="0" smtClean="0"/>
              <a:t>C:\Xilinx\SDK\2019.1\data\embeddedsw\XilinxProcessorIPLib\drivers\uartps_v3_7\src\xuartps_hw.c</a:t>
            </a:r>
          </a:p>
          <a:p>
            <a:r>
              <a:rPr lang="en-US" altLang="zh-TW" dirty="0" smtClean="0"/>
              <a:t>C:\Xilinx\SDK\2019.1\data\embeddedsw\lib\bsp\standalone_v7_0\src\arm\cortexa9\xtime_l.h</a:t>
            </a:r>
          </a:p>
          <a:p>
            <a:endParaRPr lang="en-US" altLang="zh-TW" dirty="0" smtClean="0"/>
          </a:p>
          <a:p>
            <a:endParaRPr lang="en-US" altLang="zh-TW" dirty="0" smtClean="0"/>
          </a:p>
          <a:p>
            <a:r>
              <a:rPr lang="en-US" altLang="zh-TW" dirty="0" err="1" smtClean="0"/>
              <a:t>Vivado</a:t>
            </a:r>
            <a:r>
              <a:rPr lang="en-US" altLang="zh-TW" dirty="0" smtClean="0"/>
              <a:t> 2019.1</a:t>
            </a:r>
            <a:r>
              <a:rPr lang="zh-TW" altLang="en-US" dirty="0" smtClean="0"/>
              <a:t>還要再改</a:t>
            </a:r>
            <a:r>
              <a:rPr lang="en-US" altLang="zh-TW" dirty="0" smtClean="0"/>
              <a:t>:</a:t>
            </a:r>
          </a:p>
          <a:p>
            <a:pPr lvl="1"/>
            <a:r>
              <a:rPr lang="en-US" altLang="zh-TW" dirty="0" smtClean="0"/>
              <a:t>iMS_Video.sdk\</a:t>
            </a:r>
            <a:r>
              <a:rPr lang="en-US" altLang="zh-TW" dirty="0" err="1" smtClean="0"/>
              <a:t>aries_bsp</a:t>
            </a:r>
            <a:r>
              <a:rPr lang="en-US" altLang="zh-TW" dirty="0" smtClean="0"/>
              <a:t>\ps7_cortexa9_0\include\</a:t>
            </a:r>
            <a:r>
              <a:rPr lang="en-US" altLang="zh-TW" dirty="0" err="1" smtClean="0"/>
              <a:t>xparameters.h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#</a:t>
            </a:r>
            <a:r>
              <a:rPr lang="en-US" altLang="zh-TW" dirty="0" smtClean="0"/>
              <a:t>define STDIN_BASEADDRESS </a:t>
            </a:r>
            <a:r>
              <a:rPr lang="en-US" altLang="zh-TW" dirty="0" smtClean="0"/>
              <a:t> 0xE000</a:t>
            </a:r>
            <a:r>
              <a:rPr lang="en-US" altLang="zh-TW" b="1" dirty="0" smtClean="0">
                <a:solidFill>
                  <a:srgbClr val="FF0000"/>
                </a:solidFill>
              </a:rPr>
              <a:t>1</a:t>
            </a:r>
            <a:r>
              <a:rPr lang="en-US" altLang="zh-TW" dirty="0" smtClean="0"/>
              <a:t>000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#define STDOUT_BASEADDRESS </a:t>
            </a:r>
            <a:r>
              <a:rPr lang="en-US" altLang="zh-TW" dirty="0" smtClean="0"/>
              <a:t>0xE000</a:t>
            </a:r>
            <a:r>
              <a:rPr lang="en-US" altLang="zh-TW" b="1" dirty="0" smtClean="0">
                <a:solidFill>
                  <a:srgbClr val="FF0000"/>
                </a:solidFill>
              </a:rPr>
              <a:t>1</a:t>
            </a:r>
            <a:r>
              <a:rPr lang="en-US" altLang="zh-TW" dirty="0" smtClean="0"/>
              <a:t>000</a:t>
            </a:r>
            <a:endParaRPr lang="zh-TW" altLang="en-US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使用別人的專案</a:t>
            </a:r>
            <a:endParaRPr lang="zh-TW" altLang="en-US" dirty="0"/>
          </a:p>
        </p:txBody>
      </p:sp>
      <p:pic>
        <p:nvPicPr>
          <p:cNvPr id="5" name="圖片 4" descr="Image019.jpg"/>
          <p:cNvPicPr>
            <a:picLocks noChangeAspect="1"/>
          </p:cNvPicPr>
          <p:nvPr/>
        </p:nvPicPr>
        <p:blipFill>
          <a:blip r:embed="rId2" cstate="print"/>
          <a:srcRect r="11718" b="61458"/>
          <a:stretch>
            <a:fillRect/>
          </a:stretch>
        </p:blipFill>
        <p:spPr>
          <a:xfrm>
            <a:off x="71406" y="1425011"/>
            <a:ext cx="9015432" cy="2146865"/>
          </a:xfrm>
          <a:prstGeom prst="rect">
            <a:avLst/>
          </a:prstGeom>
        </p:spPr>
      </p:pic>
      <p:sp>
        <p:nvSpPr>
          <p:cNvPr id="6" name="內容版面配置區 2"/>
          <p:cNvSpPr>
            <a:spLocks noGrp="1"/>
          </p:cNvSpPr>
          <p:nvPr>
            <p:ph idx="1"/>
          </p:nvPr>
        </p:nvSpPr>
        <p:spPr>
          <a:xfrm>
            <a:off x="200052" y="3929066"/>
            <a:ext cx="8229600" cy="178595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zh-TW" altLang="en-US" sz="2400" dirty="0" smtClean="0"/>
              <a:t>修改</a:t>
            </a:r>
            <a:r>
              <a:rPr lang="en-US" altLang="zh-TW" sz="2400" dirty="0" smtClean="0"/>
              <a:t>iMS_Video.xpr</a:t>
            </a:r>
            <a:r>
              <a:rPr lang="zh-TW" altLang="en-US" sz="2400" dirty="0" smtClean="0"/>
              <a:t>的兩個地方</a:t>
            </a:r>
            <a:endParaRPr lang="en-US" altLang="zh-TW" sz="2400" dirty="0" smtClean="0"/>
          </a:p>
          <a:p>
            <a:pPr marL="514350" indent="-514350">
              <a:buAutoNum type="arabicPeriod"/>
            </a:pPr>
            <a:r>
              <a:rPr lang="zh-TW" altLang="en-US" sz="2400" dirty="0" smtClean="0"/>
              <a:t>程式碼所在的地方</a:t>
            </a:r>
            <a:endParaRPr lang="en-US" altLang="zh-TW" sz="2400" dirty="0" smtClean="0"/>
          </a:p>
          <a:p>
            <a:pPr marL="514350" indent="-514350">
              <a:buAutoNum type="arabicPeriod"/>
            </a:pPr>
            <a:r>
              <a:rPr lang="zh-TW" altLang="en-US" sz="2400" dirty="0" smtClean="0"/>
              <a:t>編譯程式所在的地方</a:t>
            </a:r>
            <a:endParaRPr lang="en-US" altLang="zh-TW" sz="2400" dirty="0" smtClean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壓縮專案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US" altLang="zh-TW" dirty="0" err="1" smtClean="0"/>
              <a:t>Vivado</a:t>
            </a:r>
            <a:endParaRPr lang="en-US" altLang="zh-TW" dirty="0" smtClean="0"/>
          </a:p>
          <a:p>
            <a:pPr>
              <a:buNone/>
            </a:pPr>
            <a:r>
              <a:rPr lang="en-US" altLang="zh-TW" dirty="0" smtClean="0"/>
              <a:t>File/Archive Project</a:t>
            </a:r>
          </a:p>
          <a:p>
            <a:pPr>
              <a:buNone/>
            </a:pPr>
            <a:r>
              <a:rPr lang="zh-TW" altLang="en-US" dirty="0" smtClean="0"/>
              <a:t>壓成</a:t>
            </a:r>
            <a:r>
              <a:rPr lang="en-US" altLang="zh-TW" dirty="0" smtClean="0"/>
              <a:t>.zip</a:t>
            </a:r>
            <a:r>
              <a:rPr lang="zh-TW" altLang="en-US" dirty="0" smtClean="0"/>
              <a:t>檔</a:t>
            </a:r>
            <a:endParaRPr lang="zh-TW" alt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Multiplexed I/O(MIO)</a:t>
            </a:r>
            <a:endParaRPr lang="zh-TW" altLang="en-US" dirty="0"/>
          </a:p>
        </p:txBody>
      </p:sp>
      <p:pic>
        <p:nvPicPr>
          <p:cNvPr id="3" name="Picture 4" descr="Imag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95513" y="1174770"/>
            <a:ext cx="5010150" cy="5111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GPIO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US" altLang="zh-TW" dirty="0" smtClean="0"/>
              <a:t>GPIO		</a:t>
            </a:r>
            <a:r>
              <a:rPr lang="zh-TW" altLang="en-US" dirty="0" smtClean="0"/>
              <a:t>共</a:t>
            </a:r>
          </a:p>
          <a:p>
            <a:pPr>
              <a:buNone/>
            </a:pPr>
            <a:r>
              <a:rPr lang="en-US" altLang="zh-TW" dirty="0" smtClean="0"/>
              <a:t>Bank 0	 0~31	32</a:t>
            </a:r>
          </a:p>
          <a:p>
            <a:pPr>
              <a:buNone/>
            </a:pPr>
            <a:r>
              <a:rPr lang="en-US" altLang="zh-TW" dirty="0" smtClean="0"/>
              <a:t>Bank 1	32~53	22</a:t>
            </a:r>
          </a:p>
          <a:p>
            <a:pPr>
              <a:buNone/>
            </a:pPr>
            <a:r>
              <a:rPr lang="en-US" altLang="zh-TW" dirty="0" smtClean="0"/>
              <a:t>Bank 2	54~85	32</a:t>
            </a:r>
          </a:p>
          <a:p>
            <a:pPr>
              <a:buNone/>
            </a:pPr>
            <a:r>
              <a:rPr lang="en-US" altLang="zh-TW" dirty="0" smtClean="0"/>
              <a:t>Bank 3	86~117	32</a:t>
            </a:r>
          </a:p>
          <a:p>
            <a:pPr>
              <a:buNone/>
            </a:pPr>
            <a:endParaRPr lang="en-US" altLang="zh-TW" dirty="0" smtClean="0"/>
          </a:p>
          <a:p>
            <a:pPr>
              <a:buNone/>
            </a:pPr>
            <a:r>
              <a:rPr lang="zh-TW" altLang="en-US" dirty="0" smtClean="0"/>
              <a:t>面板按鍵是用 </a:t>
            </a:r>
            <a:r>
              <a:rPr lang="en-US" altLang="zh-TW" dirty="0" smtClean="0"/>
              <a:t>GPIOPS_BANK2</a:t>
            </a:r>
            <a:endParaRPr lang="zh-TW" altLang="en-US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EEPROM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32</a:t>
            </a:r>
            <a:r>
              <a:rPr lang="zh-TW" altLang="en-US" dirty="0" smtClean="0"/>
              <a:t>個</a:t>
            </a:r>
            <a:r>
              <a:rPr lang="en-US" altLang="zh-TW" dirty="0" smtClean="0"/>
              <a:t>Page</a:t>
            </a:r>
            <a:r>
              <a:rPr lang="zh-TW" altLang="en-US" dirty="0" smtClean="0"/>
              <a:t>，每個</a:t>
            </a:r>
            <a:r>
              <a:rPr lang="en-US" altLang="zh-TW" dirty="0" smtClean="0"/>
              <a:t>Page</a:t>
            </a:r>
            <a:r>
              <a:rPr lang="zh-TW" altLang="en-US" dirty="0" smtClean="0"/>
              <a:t>為</a:t>
            </a:r>
            <a:r>
              <a:rPr lang="en-US" altLang="zh-TW" dirty="0" smtClean="0"/>
              <a:t>1KBytes</a:t>
            </a:r>
            <a:endParaRPr lang="zh-TW" altLang="en-US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DMA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85720" y="1260491"/>
            <a:ext cx="8501122" cy="4525963"/>
          </a:xfrm>
        </p:spPr>
        <p:txBody>
          <a:bodyPr>
            <a:normAutofit/>
          </a:bodyPr>
          <a:lstStyle/>
          <a:p>
            <a:r>
              <a:rPr lang="en-US" altLang="zh-TW" sz="2400" dirty="0" err="1" smtClean="0"/>
              <a:t>int</a:t>
            </a:r>
            <a:r>
              <a:rPr lang="en-US" altLang="zh-TW" sz="2400" dirty="0" smtClean="0"/>
              <a:t> </a:t>
            </a:r>
            <a:r>
              <a:rPr lang="en-US" altLang="zh-TW" sz="2400" dirty="0" err="1" smtClean="0"/>
              <a:t>dma_copy</a:t>
            </a:r>
            <a:r>
              <a:rPr lang="en-US" altLang="zh-TW" sz="2400" dirty="0" smtClean="0"/>
              <a:t>(u32 </a:t>
            </a:r>
            <a:r>
              <a:rPr lang="en-US" altLang="zh-TW" sz="2400" dirty="0" err="1" smtClean="0"/>
              <a:t>SrcAddr</a:t>
            </a:r>
            <a:r>
              <a:rPr lang="en-US" altLang="zh-TW" sz="2400" dirty="0" smtClean="0"/>
              <a:t>, u32 </a:t>
            </a:r>
            <a:r>
              <a:rPr lang="en-US" altLang="zh-TW" sz="2400" dirty="0" err="1" smtClean="0"/>
              <a:t>DstAddr</a:t>
            </a:r>
            <a:r>
              <a:rPr lang="en-US" altLang="zh-TW" sz="2400" dirty="0" smtClean="0"/>
              <a:t>, </a:t>
            </a:r>
            <a:r>
              <a:rPr lang="en-US" altLang="zh-TW" sz="2400" dirty="0" err="1" smtClean="0"/>
              <a:t>int</a:t>
            </a:r>
            <a:r>
              <a:rPr lang="en-US" altLang="zh-TW" sz="2400" dirty="0" smtClean="0"/>
              <a:t> length);</a:t>
            </a:r>
            <a:endParaRPr lang="zh-TW" altLang="en-US" sz="2400" dirty="0"/>
          </a:p>
        </p:txBody>
      </p:sp>
      <p:sp>
        <p:nvSpPr>
          <p:cNvPr id="4" name="矩形 3"/>
          <p:cNvSpPr/>
          <p:nvPr/>
        </p:nvSpPr>
        <p:spPr>
          <a:xfrm>
            <a:off x="2786050" y="1857364"/>
            <a:ext cx="3929090" cy="442915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2786050" y="2438392"/>
            <a:ext cx="3929090" cy="776294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Source</a:t>
            </a:r>
            <a:endParaRPr lang="zh-TW" altLang="en-US" dirty="0"/>
          </a:p>
        </p:txBody>
      </p:sp>
      <p:sp>
        <p:nvSpPr>
          <p:cNvPr id="6" name="矩形 5"/>
          <p:cNvSpPr/>
          <p:nvPr/>
        </p:nvSpPr>
        <p:spPr>
          <a:xfrm>
            <a:off x="2786050" y="4500570"/>
            <a:ext cx="3929090" cy="776294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Destination</a:t>
            </a:r>
            <a:endParaRPr lang="zh-TW" altLang="en-US" dirty="0"/>
          </a:p>
        </p:txBody>
      </p:sp>
      <p:sp>
        <p:nvSpPr>
          <p:cNvPr id="7" name="文字方塊 6"/>
          <p:cNvSpPr txBox="1"/>
          <p:nvPr/>
        </p:nvSpPr>
        <p:spPr>
          <a:xfrm>
            <a:off x="1857356" y="2569201"/>
            <a:ext cx="1000132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err="1" smtClean="0"/>
              <a:t>SrcAddr</a:t>
            </a:r>
            <a:endParaRPr lang="en-US" altLang="zh-TW" dirty="0" smtClean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endParaRPr lang="en-US" altLang="zh-TW" sz="800" dirty="0" smtClean="0"/>
          </a:p>
          <a:p>
            <a:r>
              <a:rPr lang="en-US" altLang="zh-TW" dirty="0" err="1" smtClean="0"/>
              <a:t>DstAddr</a:t>
            </a:r>
            <a:endParaRPr lang="zh-TW" altLang="en-US" dirty="0"/>
          </a:p>
        </p:txBody>
      </p:sp>
      <p:sp>
        <p:nvSpPr>
          <p:cNvPr id="8" name="向右箭號 7"/>
          <p:cNvSpPr/>
          <p:nvPr/>
        </p:nvSpPr>
        <p:spPr>
          <a:xfrm>
            <a:off x="2428860" y="2357430"/>
            <a:ext cx="357190" cy="285752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向右箭號 8"/>
          <p:cNvSpPr/>
          <p:nvPr/>
        </p:nvSpPr>
        <p:spPr>
          <a:xfrm>
            <a:off x="2428860" y="4429132"/>
            <a:ext cx="357190" cy="285752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必要的</a:t>
            </a:r>
            <a:r>
              <a:rPr lang="zh-TW" altLang="en-US" dirty="0" smtClean="0"/>
              <a:t>修改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 smtClean="0"/>
              <a:t>keyboard_host_app.c</a:t>
            </a:r>
            <a:endParaRPr lang="en-US" altLang="zh-TW" dirty="0" smtClean="0"/>
          </a:p>
          <a:p>
            <a:r>
              <a:rPr lang="en-US" altLang="zh-TW" dirty="0" err="1" smtClean="0"/>
              <a:t>usbh.c</a:t>
            </a:r>
            <a:endParaRPr lang="en-US" altLang="zh-TW" dirty="0" smtClean="0"/>
          </a:p>
          <a:p>
            <a:r>
              <a:rPr lang="en-US" altLang="zh-TW" dirty="0" smtClean="0"/>
              <a:t>OSD xv_mix_l2.c	L566</a:t>
            </a:r>
            <a:r>
              <a:rPr lang="zh-TW" altLang="en-US" dirty="0" smtClean="0"/>
              <a:t>之 </a:t>
            </a:r>
            <a:r>
              <a:rPr lang="en-US" altLang="zh-TW" dirty="0" smtClean="0"/>
              <a:t>&lt; </a:t>
            </a:r>
            <a:r>
              <a:rPr lang="zh-TW" altLang="en-US" dirty="0" smtClean="0"/>
              <a:t>要改成 </a:t>
            </a:r>
            <a:r>
              <a:rPr lang="en-US" altLang="zh-TW" dirty="0" smtClean="0"/>
              <a:t>&lt;=</a:t>
            </a:r>
          </a:p>
          <a:p>
            <a:r>
              <a:rPr lang="en-US" altLang="zh-TW" dirty="0" smtClean="0"/>
              <a:t>UART </a:t>
            </a:r>
            <a:r>
              <a:rPr lang="en-US" altLang="zh-TW" dirty="0" err="1" smtClean="0"/>
              <a:t>xuartps_hw.c</a:t>
            </a:r>
            <a:endParaRPr lang="en-US" altLang="zh-TW" dirty="0" smtClean="0"/>
          </a:p>
          <a:p>
            <a:endParaRPr lang="zh-TW" altLang="en-US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err="1" smtClean="0"/>
              <a:t>xxxxxxx</a:t>
            </a:r>
            <a:endParaRPr lang="zh-TW" altLang="en-US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相機邊角遮黑</a:t>
            </a:r>
            <a:endParaRPr lang="zh-TW" altLang="en-US" dirty="0"/>
          </a:p>
        </p:txBody>
      </p:sp>
      <p:pic>
        <p:nvPicPr>
          <p:cNvPr id="7" name="圖片 6" descr="range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14314" y="1428736"/>
            <a:ext cx="8786842" cy="494259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直線接點 24"/>
          <p:cNvCxnSpPr/>
          <p:nvPr/>
        </p:nvCxnSpPr>
        <p:spPr>
          <a:xfrm rot="5400000">
            <a:off x="7215205" y="4000504"/>
            <a:ext cx="1571636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直線接點 54"/>
          <p:cNvCxnSpPr/>
          <p:nvPr/>
        </p:nvCxnSpPr>
        <p:spPr>
          <a:xfrm>
            <a:off x="5286380" y="2786058"/>
            <a:ext cx="1571636" cy="0"/>
          </a:xfrm>
          <a:prstGeom prst="line">
            <a:avLst/>
          </a:prstGeom>
          <a:ln w="254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58" name="Picture 2" descr="https://www.bhphotovideo.com/images/images2500x2500/acer_um_fg6aa_b01_gn246hl_bbid_24_3d_ready_1073477.jpg"/>
          <p:cNvPicPr>
            <a:picLocks noChangeAspect="1" noChangeArrowheads="1"/>
          </p:cNvPicPr>
          <p:nvPr/>
        </p:nvPicPr>
        <p:blipFill>
          <a:blip r:embed="rId2" cstate="print"/>
          <a:srcRect t="12941" b="12942"/>
          <a:stretch>
            <a:fillRect/>
          </a:stretch>
        </p:blipFill>
        <p:spPr bwMode="auto">
          <a:xfrm>
            <a:off x="142844" y="1571612"/>
            <a:ext cx="5686721" cy="4214842"/>
          </a:xfrm>
          <a:prstGeom prst="rect">
            <a:avLst/>
          </a:prstGeom>
          <a:noFill/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相機邊角遮黑設定</a:t>
            </a:r>
            <a:endParaRPr lang="zh-TW" altLang="en-US" dirty="0"/>
          </a:p>
        </p:txBody>
      </p:sp>
      <p:sp>
        <p:nvSpPr>
          <p:cNvPr id="10" name="Text Box 10"/>
          <p:cNvSpPr txBox="1">
            <a:spLocks noChangeArrowheads="1"/>
          </p:cNvSpPr>
          <p:nvPr/>
        </p:nvSpPr>
        <p:spPr bwMode="auto">
          <a:xfrm>
            <a:off x="468313" y="5805488"/>
            <a:ext cx="3959225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TW" altLang="en-US" dirty="0"/>
              <a:t>寫在</a:t>
            </a:r>
            <a:r>
              <a:rPr lang="en-US" altLang="zh-TW" dirty="0"/>
              <a:t>Page </a:t>
            </a:r>
            <a:r>
              <a:rPr lang="en-US" altLang="zh-TW" dirty="0" smtClean="0"/>
              <a:t>0x08</a:t>
            </a:r>
            <a:endParaRPr lang="en-US" altLang="zh-TW" dirty="0"/>
          </a:p>
        </p:txBody>
      </p:sp>
      <p:sp>
        <p:nvSpPr>
          <p:cNvPr id="11" name="Rectangle 5"/>
          <p:cNvSpPr>
            <a:spLocks noChangeArrowheads="1"/>
          </p:cNvSpPr>
          <p:nvPr/>
        </p:nvSpPr>
        <p:spPr bwMode="auto">
          <a:xfrm>
            <a:off x="857224" y="1928801"/>
            <a:ext cx="4357718" cy="2786083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2" name="Rectangle 6"/>
          <p:cNvSpPr>
            <a:spLocks noChangeArrowheads="1"/>
          </p:cNvSpPr>
          <p:nvPr/>
        </p:nvSpPr>
        <p:spPr bwMode="auto">
          <a:xfrm>
            <a:off x="1149321" y="2500306"/>
            <a:ext cx="3065490" cy="67677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 dirty="0" smtClean="0"/>
              <a:t>3</a:t>
            </a:r>
            <a:endParaRPr lang="en-US" altLang="zh-TW" dirty="0"/>
          </a:p>
        </p:txBody>
      </p:sp>
      <p:sp>
        <p:nvSpPr>
          <p:cNvPr id="13" name="Rectangle 7"/>
          <p:cNvSpPr>
            <a:spLocks noChangeArrowheads="1"/>
          </p:cNvSpPr>
          <p:nvPr/>
        </p:nvSpPr>
        <p:spPr bwMode="auto">
          <a:xfrm>
            <a:off x="4432013" y="2357430"/>
            <a:ext cx="640053" cy="553352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zh-TW" altLang="en-US" dirty="0"/>
              <a:t>讀</a:t>
            </a:r>
          </a:p>
        </p:txBody>
      </p:sp>
      <p:sp>
        <p:nvSpPr>
          <p:cNvPr id="14" name="Rectangle 8"/>
          <p:cNvSpPr>
            <a:spLocks noChangeArrowheads="1"/>
          </p:cNvSpPr>
          <p:nvPr/>
        </p:nvSpPr>
        <p:spPr bwMode="auto">
          <a:xfrm>
            <a:off x="4429124" y="3143248"/>
            <a:ext cx="640053" cy="553352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zh-TW" altLang="en-US" dirty="0" smtClean="0"/>
              <a:t>寫</a:t>
            </a:r>
            <a:endParaRPr lang="zh-TW" altLang="en-US" dirty="0"/>
          </a:p>
        </p:txBody>
      </p:sp>
      <p:sp>
        <p:nvSpPr>
          <p:cNvPr id="16" name="Rectangle 11"/>
          <p:cNvSpPr>
            <a:spLocks noChangeArrowheads="1"/>
          </p:cNvSpPr>
          <p:nvPr/>
        </p:nvSpPr>
        <p:spPr bwMode="auto">
          <a:xfrm>
            <a:off x="1149321" y="3571876"/>
            <a:ext cx="3065490" cy="676771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 dirty="0" smtClean="0"/>
              <a:t>5</a:t>
            </a:r>
            <a:endParaRPr lang="en-US" altLang="zh-TW" dirty="0"/>
          </a:p>
        </p:txBody>
      </p:sp>
      <p:sp>
        <p:nvSpPr>
          <p:cNvPr id="17" name="Rectangle 5"/>
          <p:cNvSpPr>
            <a:spLocks noChangeArrowheads="1"/>
          </p:cNvSpPr>
          <p:nvPr/>
        </p:nvSpPr>
        <p:spPr bwMode="auto">
          <a:xfrm>
            <a:off x="6510350" y="1785926"/>
            <a:ext cx="2562244" cy="1857388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 sz="2400" dirty="0" smtClean="0"/>
              <a:t>Aries EGD System</a:t>
            </a:r>
          </a:p>
          <a:p>
            <a:pPr algn="ctr"/>
            <a:r>
              <a:rPr lang="zh-TW" altLang="en-US" sz="2400" dirty="0" smtClean="0"/>
              <a:t>（工廠程式）</a:t>
            </a:r>
            <a:endParaRPr lang="zh-TW" altLang="en-US" sz="2400" dirty="0"/>
          </a:p>
        </p:txBody>
      </p:sp>
      <p:sp>
        <p:nvSpPr>
          <p:cNvPr id="57" name="Text Box 10"/>
          <p:cNvSpPr txBox="1">
            <a:spLocks noChangeArrowheads="1"/>
          </p:cNvSpPr>
          <p:nvPr/>
        </p:nvSpPr>
        <p:spPr bwMode="auto">
          <a:xfrm>
            <a:off x="5857884" y="2428868"/>
            <a:ext cx="785818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dirty="0" smtClean="0"/>
              <a:t>COM</a:t>
            </a:r>
            <a:endParaRPr lang="en-US" altLang="zh-TW" dirty="0"/>
          </a:p>
        </p:txBody>
      </p:sp>
      <p:pic>
        <p:nvPicPr>
          <p:cNvPr id="59" name="圖片 58" descr="ims-small-logo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702716" y="4876800"/>
            <a:ext cx="571504" cy="164225"/>
          </a:xfrm>
          <a:prstGeom prst="rect">
            <a:avLst/>
          </a:prstGeom>
        </p:spPr>
      </p:pic>
      <p:sp>
        <p:nvSpPr>
          <p:cNvPr id="18" name="文字方塊 17"/>
          <p:cNvSpPr txBox="1"/>
          <p:nvPr/>
        </p:nvSpPr>
        <p:spPr>
          <a:xfrm>
            <a:off x="142844" y="1345156"/>
            <a:ext cx="1571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M$ Windows</a:t>
            </a:r>
            <a:endParaRPr lang="zh-TW" altLang="en-US" dirty="0"/>
          </a:p>
        </p:txBody>
      </p:sp>
      <p:sp>
        <p:nvSpPr>
          <p:cNvPr id="20" name="向右箭號 19"/>
          <p:cNvSpPr/>
          <p:nvPr/>
        </p:nvSpPr>
        <p:spPr>
          <a:xfrm flipH="1">
            <a:off x="5929322" y="2857496"/>
            <a:ext cx="500066" cy="35719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向右箭號 20"/>
          <p:cNvSpPr/>
          <p:nvPr/>
        </p:nvSpPr>
        <p:spPr>
          <a:xfrm rot="10800000" flipH="1">
            <a:off x="5929322" y="2143116"/>
            <a:ext cx="500066" cy="35719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Rectangle 8"/>
          <p:cNvSpPr>
            <a:spLocks noChangeArrowheads="1"/>
          </p:cNvSpPr>
          <p:nvPr/>
        </p:nvSpPr>
        <p:spPr bwMode="auto">
          <a:xfrm>
            <a:off x="4429124" y="3947218"/>
            <a:ext cx="640053" cy="553352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zh-TW" altLang="en-US" dirty="0" smtClean="0"/>
              <a:t>清除</a:t>
            </a:r>
            <a:endParaRPr lang="zh-TW" altLang="en-US" dirty="0"/>
          </a:p>
        </p:txBody>
      </p:sp>
      <p:sp>
        <p:nvSpPr>
          <p:cNvPr id="24" name="文字方塊 23"/>
          <p:cNvSpPr txBox="1"/>
          <p:nvPr/>
        </p:nvSpPr>
        <p:spPr>
          <a:xfrm>
            <a:off x="5929322" y="4643446"/>
            <a:ext cx="157163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 0  :  </a:t>
            </a:r>
            <a:r>
              <a:rPr lang="zh-TW" altLang="en-US" dirty="0" smtClean="0"/>
              <a:t>無資料</a:t>
            </a:r>
            <a:endParaRPr lang="en-US" altLang="zh-TW" dirty="0" smtClean="0"/>
          </a:p>
          <a:p>
            <a:r>
              <a:rPr lang="en-US" altLang="zh-TW" dirty="0" smtClean="0"/>
              <a:t> 1  :  10%</a:t>
            </a:r>
          </a:p>
          <a:p>
            <a:r>
              <a:rPr lang="en-US" altLang="zh-TW" dirty="0" smtClean="0"/>
              <a:t> 2  :  20%</a:t>
            </a:r>
          </a:p>
          <a:p>
            <a:r>
              <a:rPr lang="en-US" altLang="zh-TW" dirty="0" smtClean="0"/>
              <a:t> 3  :  30%</a:t>
            </a:r>
          </a:p>
          <a:p>
            <a:r>
              <a:rPr lang="en-US" altLang="zh-TW" dirty="0" smtClean="0"/>
              <a:t>     :</a:t>
            </a:r>
          </a:p>
          <a:p>
            <a:r>
              <a:rPr lang="en-US" altLang="zh-TW" dirty="0" smtClean="0"/>
              <a:t>     :</a:t>
            </a:r>
          </a:p>
          <a:p>
            <a:r>
              <a:rPr lang="en-US" altLang="zh-TW" dirty="0" smtClean="0"/>
              <a:t>10 : 100%</a:t>
            </a:r>
          </a:p>
        </p:txBody>
      </p:sp>
      <p:pic>
        <p:nvPicPr>
          <p:cNvPr id="23" name="圖片 22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500826" y="1785926"/>
            <a:ext cx="2571768" cy="185738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26" name="圖片 25" descr="C:\A I K E\公司活動宣傳品\產品實照\03.jpg"/>
          <p:cNvPicPr/>
          <p:nvPr/>
        </p:nvPicPr>
        <p:blipFill>
          <a:blip r:embed="rId5" cstate="print"/>
          <a:srcRect l="14199" t="61242" r="55704" b="4374"/>
          <a:stretch>
            <a:fillRect/>
          </a:stretch>
        </p:blipFill>
        <p:spPr bwMode="auto">
          <a:xfrm>
            <a:off x="7715272" y="4000497"/>
            <a:ext cx="991917" cy="849213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  <p:sp>
        <p:nvSpPr>
          <p:cNvPr id="27" name="矩形 26"/>
          <p:cNvSpPr/>
          <p:nvPr/>
        </p:nvSpPr>
        <p:spPr>
          <a:xfrm>
            <a:off x="7929586" y="4572008"/>
            <a:ext cx="642942" cy="214314"/>
          </a:xfrm>
          <a:prstGeom prst="rect">
            <a:avLst/>
          </a:prstGeom>
          <a:solidFill>
            <a:srgbClr val="7030A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8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Video Output Setting</a:t>
            </a:r>
            <a:endParaRPr lang="zh-TW" altLang="en-US" dirty="0"/>
          </a:p>
        </p:txBody>
      </p:sp>
      <p:sp>
        <p:nvSpPr>
          <p:cNvPr id="3" name="Rectangle 3"/>
          <p:cNvSpPr txBox="1">
            <a:spLocks/>
          </p:cNvSpPr>
          <p:nvPr/>
        </p:nvSpPr>
        <p:spPr>
          <a:xfrm>
            <a:off x="539750" y="1414463"/>
            <a:ext cx="8353425" cy="4678362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zh-TW" sz="1300" b="1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itchFamily="49" charset="0"/>
                <a:ea typeface="標楷體" pitchFamily="65" charset="-120"/>
                <a:cs typeface="+mn-cs"/>
              </a:rPr>
              <a:t>int periphs_bring_up_output_pipeline()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zh-TW" sz="1300" b="1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itchFamily="49" charset="0"/>
                <a:ea typeface="標楷體" pitchFamily="65" charset="-120"/>
                <a:cs typeface="+mn-cs"/>
              </a:rPr>
              <a:t>{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zh-TW" sz="1300" b="1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itchFamily="49" charset="0"/>
                <a:ea typeface="標楷體" pitchFamily="65" charset="-120"/>
                <a:cs typeface="+mn-cs"/>
              </a:rPr>
              <a:t>	// Look up timing info from ID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zh-TW" sz="1300" b="1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itchFamily="49" charset="0"/>
                <a:ea typeface="標楷體" pitchFamily="65" charset="-120"/>
                <a:cs typeface="+mn-cs"/>
              </a:rPr>
              <a:t>	vres_get_timing(0, &amp;vres_timing0);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zh-TW" sz="1300" b="1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itchFamily="49" charset="0"/>
                <a:ea typeface="標楷體" pitchFamily="65" charset="-120"/>
                <a:cs typeface="+mn-cs"/>
              </a:rPr>
              <a:t>	vres_get_timing(new_output_timing, &amp;vres_timing1);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zh-TW" sz="1300" b="1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itchFamily="49" charset="0"/>
                <a:ea typeface="標楷體" pitchFamily="65" charset="-120"/>
                <a:cs typeface="+mn-cs"/>
              </a:rPr>
              <a:t>	// Software Reset Output Pipeline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zh-TW" sz="1300" b="1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itchFamily="49" charset="0"/>
                <a:ea typeface="標楷體" pitchFamily="65" charset="-120"/>
                <a:cs typeface="+mn-cs"/>
              </a:rPr>
              <a:t>	vtiming_gen_reset(p_periphs_inst-&gt;p_vtg_inst_0);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zh-TW" sz="1300" b="1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itchFamily="49" charset="0"/>
                <a:ea typeface="標楷體" pitchFamily="65" charset="-120"/>
                <a:cs typeface="+mn-cs"/>
              </a:rPr>
              <a:t>	vtiming_gen_reset(p_periphs_inst-&gt;p_vtg_inst_1);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zh-TW" sz="1300" b="1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itchFamily="49" charset="0"/>
                <a:ea typeface="標楷體" pitchFamily="65" charset="-120"/>
                <a:cs typeface="+mn-cs"/>
              </a:rPr>
              <a:t>	//VDMA Read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zh-TW" sz="1300" b="1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itchFamily="49" charset="0"/>
                <a:ea typeface="標楷體" pitchFamily="65" charset="-120"/>
                <a:cs typeface="+mn-cs"/>
              </a:rPr>
              <a:t>	vdma_reset(p_periphs_inst-&gt;p_vdma_camera_inst , XAXIVDMA_READ);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zh-TW" sz="1300" b="1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itchFamily="49" charset="0"/>
                <a:ea typeface="標楷體" pitchFamily="65" charset="-120"/>
                <a:cs typeface="+mn-cs"/>
              </a:rPr>
              <a:t>	vdma_reset(p_periphs_inst-&gt;p_vdma_camera_freeze_inst , XAXIVDMA_READ);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zh-TW" sz="1300" b="1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itchFamily="49" charset="0"/>
                <a:ea typeface="標楷體" pitchFamily="65" charset="-120"/>
                <a:cs typeface="+mn-cs"/>
              </a:rPr>
              <a:t>	// Set output frame size for Video Output interface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zh-TW" sz="1300" b="1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itchFamily="49" charset="0"/>
                <a:ea typeface="標楷體" pitchFamily="65" charset="-120"/>
                <a:cs typeface="+mn-cs"/>
              </a:rPr>
              <a:t>	vid_io_intf_update_output_fsize(p_periphs_inst-&gt;p_vid_io_GUI_inst, new_output_timing);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zh-TW" sz="1300" b="1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itchFamily="49" charset="0"/>
                <a:ea typeface="標楷體" pitchFamily="65" charset="-120"/>
                <a:cs typeface="+mn-cs"/>
              </a:rPr>
              <a:t>	// Set VTG_0 output timing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zh-TW" sz="1300" b="1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itchFamily="49" charset="0"/>
                <a:ea typeface="標楷體" pitchFamily="65" charset="-120"/>
                <a:cs typeface="+mn-cs"/>
              </a:rPr>
              <a:t>	vtiming_gen_config(p_periphs_inst-&gt;p_vtg_inst_0, new_output_timing, 2);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zh-TW" sz="1300" b="1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itchFamily="49" charset="0"/>
                <a:ea typeface="標楷體" pitchFamily="65" charset="-120"/>
                <a:cs typeface="+mn-cs"/>
              </a:rPr>
              <a:t>	//vtiming_gen_config(p_periphs_inst-&gt;p_vtg_inst_0, 0, 2); // VGA, for test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zh-TW" sz="1300" b="1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itchFamily="49" charset="0"/>
                <a:ea typeface="標楷體" pitchFamily="65" charset="-120"/>
                <a:cs typeface="+mn-cs"/>
              </a:rPr>
              <a:t>	// Set VTG_1 output timing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zh-TW" sz="1300" b="1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itchFamily="49" charset="0"/>
                <a:ea typeface="標楷體" pitchFamily="65" charset="-120"/>
                <a:cs typeface="+mn-cs"/>
              </a:rPr>
              <a:t>	vtiming_gen_config(p_periphs_inst-&gt;p_vtg_inst_1, new_output_timing, 2);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zh-TW" sz="1300" b="1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itchFamily="49" charset="0"/>
                <a:ea typeface="標楷體" pitchFamily="65" charset="-120"/>
                <a:cs typeface="+mn-cs"/>
              </a:rPr>
              <a:t>}</a:t>
            </a:r>
            <a:endParaRPr kumimoji="0" lang="en-US" altLang="zh-TW" sz="1300" b="1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onsolas" pitchFamily="49" charset="0"/>
              <a:ea typeface="標楷體" pitchFamily="65" charset="-120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Power Block</a:t>
            </a:r>
            <a:endParaRPr lang="zh-TW" altLang="en-US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 cstate="print"/>
          <a:srcRect l="5469" t="25000" r="30859" b="15971"/>
          <a:stretch>
            <a:fillRect/>
          </a:stretch>
        </p:blipFill>
        <p:spPr bwMode="auto">
          <a:xfrm>
            <a:off x="304800" y="1214422"/>
            <a:ext cx="8553450" cy="4460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xxxx</a:t>
            </a:r>
            <a:endParaRPr lang="zh-TW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071563" y="928688"/>
            <a:ext cx="142875" cy="71437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1214438" y="928688"/>
            <a:ext cx="1785937" cy="714375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3000375" y="928688"/>
            <a:ext cx="1785938" cy="71437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4786313" y="928688"/>
            <a:ext cx="4000500" cy="714375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214313" y="928688"/>
            <a:ext cx="857250" cy="714375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4786313" y="2928938"/>
            <a:ext cx="1214437" cy="6429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TW" altLang="en-US" sz="1200" dirty="0"/>
              <a:t>信號恢復正常後持續顯示警告</a:t>
            </a:r>
            <a:r>
              <a:rPr lang="en-US" altLang="zh-TW" sz="1200" dirty="0"/>
              <a:t>2</a:t>
            </a:r>
            <a:r>
              <a:rPr lang="zh-TW" altLang="en-US" sz="1200" dirty="0"/>
              <a:t>秒</a:t>
            </a:r>
          </a:p>
        </p:txBody>
      </p:sp>
      <p:sp>
        <p:nvSpPr>
          <p:cNvPr id="10" name="矩形 9"/>
          <p:cNvSpPr/>
          <p:nvPr/>
        </p:nvSpPr>
        <p:spPr>
          <a:xfrm>
            <a:off x="3571875" y="2071688"/>
            <a:ext cx="1785938" cy="50006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TW" altLang="en-US" dirty="0"/>
              <a:t>信號不良</a:t>
            </a:r>
          </a:p>
        </p:txBody>
      </p:sp>
      <p:cxnSp>
        <p:nvCxnSpPr>
          <p:cNvPr id="18" name="直線單箭頭接點 17"/>
          <p:cNvCxnSpPr/>
          <p:nvPr/>
        </p:nvCxnSpPr>
        <p:spPr>
          <a:xfrm>
            <a:off x="3071813" y="2286000"/>
            <a:ext cx="500062" cy="158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直線單箭頭接點 18"/>
          <p:cNvCxnSpPr/>
          <p:nvPr/>
        </p:nvCxnSpPr>
        <p:spPr>
          <a:xfrm>
            <a:off x="4786313" y="1928813"/>
            <a:ext cx="571500" cy="158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矩形 22"/>
          <p:cNvSpPr/>
          <p:nvPr/>
        </p:nvSpPr>
        <p:spPr>
          <a:xfrm>
            <a:off x="3000375" y="2714625"/>
            <a:ext cx="1000125" cy="1000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TW" altLang="en-US" sz="1200" dirty="0"/>
              <a:t>判斷條件</a:t>
            </a:r>
            <a:r>
              <a:rPr lang="en-US" altLang="zh-TW" sz="1200" dirty="0"/>
              <a:t>:</a:t>
            </a:r>
          </a:p>
          <a:p>
            <a:pPr algn="ctr">
              <a:defRPr/>
            </a:pPr>
            <a:r>
              <a:rPr lang="zh-TW" altLang="en-US" sz="1200" dirty="0"/>
              <a:t>兩秒內掉了</a:t>
            </a:r>
            <a:r>
              <a:rPr lang="en-US" altLang="zh-TW" sz="1200" dirty="0"/>
              <a:t>&gt;10</a:t>
            </a:r>
            <a:r>
              <a:rPr lang="zh-TW" altLang="en-US" sz="1200" dirty="0"/>
              <a:t>個</a:t>
            </a:r>
            <a:r>
              <a:rPr lang="en-US" altLang="zh-TW" sz="1200" dirty="0"/>
              <a:t>frame</a:t>
            </a:r>
          </a:p>
          <a:p>
            <a:pPr algn="ctr">
              <a:defRPr/>
            </a:pPr>
            <a:endParaRPr lang="zh-TW" altLang="en-US" sz="1200" dirty="0"/>
          </a:p>
        </p:txBody>
      </p:sp>
      <p:sp>
        <p:nvSpPr>
          <p:cNvPr id="24" name="矩形 23"/>
          <p:cNvSpPr/>
          <p:nvPr/>
        </p:nvSpPr>
        <p:spPr>
          <a:xfrm>
            <a:off x="1071563" y="4214813"/>
            <a:ext cx="142875" cy="714375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25" name="矩形 24"/>
          <p:cNvSpPr/>
          <p:nvPr/>
        </p:nvSpPr>
        <p:spPr>
          <a:xfrm>
            <a:off x="1214438" y="4214813"/>
            <a:ext cx="1785937" cy="714375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26" name="矩形 25"/>
          <p:cNvSpPr/>
          <p:nvPr/>
        </p:nvSpPr>
        <p:spPr>
          <a:xfrm>
            <a:off x="3000375" y="4214813"/>
            <a:ext cx="1785938" cy="714375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27" name="矩形 26"/>
          <p:cNvSpPr/>
          <p:nvPr/>
        </p:nvSpPr>
        <p:spPr>
          <a:xfrm>
            <a:off x="4786313" y="4214813"/>
            <a:ext cx="4000500" cy="714375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28" name="矩形 27"/>
          <p:cNvSpPr/>
          <p:nvPr/>
        </p:nvSpPr>
        <p:spPr>
          <a:xfrm>
            <a:off x="214313" y="4214813"/>
            <a:ext cx="857250" cy="714375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29" name="矩形 28"/>
          <p:cNvSpPr/>
          <p:nvPr/>
        </p:nvSpPr>
        <p:spPr>
          <a:xfrm>
            <a:off x="1071563" y="5500688"/>
            <a:ext cx="142875" cy="714375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30" name="矩形 29"/>
          <p:cNvSpPr/>
          <p:nvPr/>
        </p:nvSpPr>
        <p:spPr>
          <a:xfrm>
            <a:off x="1214438" y="5500688"/>
            <a:ext cx="1785937" cy="714375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31" name="矩形 30"/>
          <p:cNvSpPr/>
          <p:nvPr/>
        </p:nvSpPr>
        <p:spPr>
          <a:xfrm>
            <a:off x="3000375" y="5500688"/>
            <a:ext cx="1785938" cy="714375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32" name="矩形 31"/>
          <p:cNvSpPr/>
          <p:nvPr/>
        </p:nvSpPr>
        <p:spPr>
          <a:xfrm>
            <a:off x="4786313" y="5500688"/>
            <a:ext cx="4000500" cy="714375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33" name="矩形 32"/>
          <p:cNvSpPr/>
          <p:nvPr/>
        </p:nvSpPr>
        <p:spPr>
          <a:xfrm>
            <a:off x="214313" y="5500688"/>
            <a:ext cx="857250" cy="714375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cxnSp>
        <p:nvCxnSpPr>
          <p:cNvPr id="46" name="直線接點 45"/>
          <p:cNvCxnSpPr/>
          <p:nvPr/>
        </p:nvCxnSpPr>
        <p:spPr>
          <a:xfrm>
            <a:off x="3000375" y="5500688"/>
            <a:ext cx="1785938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直線接點 49"/>
          <p:cNvCxnSpPr/>
          <p:nvPr/>
        </p:nvCxnSpPr>
        <p:spPr>
          <a:xfrm>
            <a:off x="4786313" y="6215063"/>
            <a:ext cx="40005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直線接點 50"/>
          <p:cNvCxnSpPr/>
          <p:nvPr/>
        </p:nvCxnSpPr>
        <p:spPr>
          <a:xfrm>
            <a:off x="1214438" y="6215063"/>
            <a:ext cx="1785937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直線接點 51"/>
          <p:cNvCxnSpPr/>
          <p:nvPr/>
        </p:nvCxnSpPr>
        <p:spPr>
          <a:xfrm>
            <a:off x="214313" y="6215063"/>
            <a:ext cx="85725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直線接點 52"/>
          <p:cNvCxnSpPr/>
          <p:nvPr/>
        </p:nvCxnSpPr>
        <p:spPr>
          <a:xfrm rot="5400000">
            <a:off x="714375" y="5857876"/>
            <a:ext cx="714375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直線接點 54"/>
          <p:cNvCxnSpPr/>
          <p:nvPr/>
        </p:nvCxnSpPr>
        <p:spPr>
          <a:xfrm rot="5400000">
            <a:off x="857250" y="5857876"/>
            <a:ext cx="714375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直線接點 55"/>
          <p:cNvCxnSpPr/>
          <p:nvPr/>
        </p:nvCxnSpPr>
        <p:spPr>
          <a:xfrm rot="5400000">
            <a:off x="2643187" y="5857876"/>
            <a:ext cx="714375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直線接點 56"/>
          <p:cNvCxnSpPr/>
          <p:nvPr/>
        </p:nvCxnSpPr>
        <p:spPr>
          <a:xfrm rot="5400000">
            <a:off x="4429125" y="5857876"/>
            <a:ext cx="714375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直線接點 57"/>
          <p:cNvCxnSpPr/>
          <p:nvPr/>
        </p:nvCxnSpPr>
        <p:spPr>
          <a:xfrm>
            <a:off x="1071563" y="5500688"/>
            <a:ext cx="142875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直線單箭頭接點 61"/>
          <p:cNvCxnSpPr/>
          <p:nvPr/>
        </p:nvCxnSpPr>
        <p:spPr>
          <a:xfrm rot="5400000" flipH="1" flipV="1">
            <a:off x="713581" y="4572794"/>
            <a:ext cx="714375" cy="1588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單箭頭接點 63"/>
          <p:cNvCxnSpPr/>
          <p:nvPr/>
        </p:nvCxnSpPr>
        <p:spPr>
          <a:xfrm rot="5400000" flipH="1" flipV="1">
            <a:off x="2642394" y="4571207"/>
            <a:ext cx="714375" cy="1587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73" name="文字方塊 64"/>
          <p:cNvSpPr txBox="1">
            <a:spLocks noChangeArrowheads="1"/>
          </p:cNvSpPr>
          <p:nvPr/>
        </p:nvSpPr>
        <p:spPr bwMode="auto">
          <a:xfrm>
            <a:off x="142875" y="3643313"/>
            <a:ext cx="1285875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TW" altLang="en-US"/>
              <a:t>中斷</a:t>
            </a:r>
          </a:p>
        </p:txBody>
      </p:sp>
      <p:sp>
        <p:nvSpPr>
          <p:cNvPr id="10274" name="文字方塊 65"/>
          <p:cNvSpPr txBox="1">
            <a:spLocks noChangeArrowheads="1"/>
          </p:cNvSpPr>
          <p:nvPr/>
        </p:nvSpPr>
        <p:spPr bwMode="auto">
          <a:xfrm>
            <a:off x="142875" y="5130800"/>
            <a:ext cx="128587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TW" altLang="en-US"/>
              <a:t>狀態顯示</a:t>
            </a:r>
          </a:p>
        </p:txBody>
      </p:sp>
      <p:sp>
        <p:nvSpPr>
          <p:cNvPr id="10275" name="文字方塊 66"/>
          <p:cNvSpPr txBox="1">
            <a:spLocks noChangeArrowheads="1"/>
          </p:cNvSpPr>
          <p:nvPr/>
        </p:nvSpPr>
        <p:spPr bwMode="auto">
          <a:xfrm>
            <a:off x="285750" y="357188"/>
            <a:ext cx="835818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TW" altLang="en-US" b="1">
                <a:solidFill>
                  <a:srgbClr val="26FA6D"/>
                </a:solidFill>
              </a:rPr>
              <a:t>綠色</a:t>
            </a:r>
            <a:r>
              <a:rPr lang="zh-TW" altLang="en-US"/>
              <a:t>：好的</a:t>
            </a:r>
            <a:r>
              <a:rPr lang="en-US" altLang="zh-TW"/>
              <a:t>frame</a:t>
            </a:r>
            <a:r>
              <a:rPr lang="zh-TW" altLang="en-US"/>
              <a:t>，     </a:t>
            </a:r>
            <a:r>
              <a:rPr lang="zh-TW" altLang="en-US" b="1">
                <a:solidFill>
                  <a:srgbClr val="FF0000"/>
                </a:solidFill>
              </a:rPr>
              <a:t>紅色</a:t>
            </a:r>
            <a:r>
              <a:rPr lang="zh-TW" altLang="en-US"/>
              <a:t>：壞的</a:t>
            </a:r>
            <a:r>
              <a:rPr lang="en-US" altLang="zh-TW"/>
              <a:t>frame</a:t>
            </a:r>
            <a:endParaRPr lang="zh-TW" altLang="en-US"/>
          </a:p>
        </p:txBody>
      </p:sp>
      <p:sp>
        <p:nvSpPr>
          <p:cNvPr id="10276" name="文字方塊 67"/>
          <p:cNvSpPr txBox="1">
            <a:spLocks noChangeArrowheads="1"/>
          </p:cNvSpPr>
          <p:nvPr/>
        </p:nvSpPr>
        <p:spPr bwMode="auto">
          <a:xfrm>
            <a:off x="142875" y="2071688"/>
            <a:ext cx="1571625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TW"/>
              <a:t>OSD</a:t>
            </a:r>
            <a:r>
              <a:rPr lang="zh-TW" altLang="en-US"/>
              <a:t>顯示</a:t>
            </a:r>
          </a:p>
        </p:txBody>
      </p:sp>
      <p:sp>
        <p:nvSpPr>
          <p:cNvPr id="10277" name="文字方塊 68"/>
          <p:cNvSpPr txBox="1">
            <a:spLocks noChangeArrowheads="1"/>
          </p:cNvSpPr>
          <p:nvPr/>
        </p:nvSpPr>
        <p:spPr bwMode="auto">
          <a:xfrm>
            <a:off x="214313" y="3071813"/>
            <a:ext cx="2143125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TW"/>
              <a:t>OSD</a:t>
            </a:r>
            <a:r>
              <a:rPr lang="zh-TW" altLang="en-US"/>
              <a:t>顯示條件</a:t>
            </a:r>
          </a:p>
        </p:txBody>
      </p:sp>
      <p:sp>
        <p:nvSpPr>
          <p:cNvPr id="10278" name="文字方塊 69"/>
          <p:cNvSpPr txBox="1">
            <a:spLocks noChangeArrowheads="1"/>
          </p:cNvSpPr>
          <p:nvPr/>
        </p:nvSpPr>
        <p:spPr bwMode="auto">
          <a:xfrm>
            <a:off x="3071813" y="1916113"/>
            <a:ext cx="5715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TW"/>
              <a:t>2</a:t>
            </a:r>
            <a:r>
              <a:rPr lang="zh-TW" altLang="en-US"/>
              <a:t>秒</a:t>
            </a:r>
          </a:p>
        </p:txBody>
      </p:sp>
      <p:sp>
        <p:nvSpPr>
          <p:cNvPr id="10279" name="文字方塊 70"/>
          <p:cNvSpPr txBox="1">
            <a:spLocks noChangeArrowheads="1"/>
          </p:cNvSpPr>
          <p:nvPr/>
        </p:nvSpPr>
        <p:spPr bwMode="auto">
          <a:xfrm>
            <a:off x="4786313" y="1630363"/>
            <a:ext cx="5715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TW"/>
              <a:t>2</a:t>
            </a:r>
            <a:r>
              <a:rPr lang="zh-TW" altLang="en-US"/>
              <a:t>秒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矩形 112"/>
          <p:cNvSpPr/>
          <p:nvPr/>
        </p:nvSpPr>
        <p:spPr>
          <a:xfrm>
            <a:off x="285719" y="4786322"/>
            <a:ext cx="214315" cy="714375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31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44" name="矩形 143"/>
          <p:cNvSpPr/>
          <p:nvPr/>
        </p:nvSpPr>
        <p:spPr>
          <a:xfrm>
            <a:off x="500034" y="4786322"/>
            <a:ext cx="214315" cy="714375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30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45" name="矩形 144"/>
          <p:cNvSpPr/>
          <p:nvPr/>
        </p:nvSpPr>
        <p:spPr>
          <a:xfrm>
            <a:off x="714347" y="4786322"/>
            <a:ext cx="214315" cy="714375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29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46" name="矩形 145"/>
          <p:cNvSpPr/>
          <p:nvPr/>
        </p:nvSpPr>
        <p:spPr>
          <a:xfrm>
            <a:off x="928662" y="4786322"/>
            <a:ext cx="214315" cy="714375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28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47" name="矩形 146"/>
          <p:cNvSpPr/>
          <p:nvPr/>
        </p:nvSpPr>
        <p:spPr>
          <a:xfrm>
            <a:off x="1142975" y="4786322"/>
            <a:ext cx="214315" cy="714375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27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48" name="矩形 147"/>
          <p:cNvSpPr/>
          <p:nvPr/>
        </p:nvSpPr>
        <p:spPr>
          <a:xfrm>
            <a:off x="1357290" y="4786322"/>
            <a:ext cx="214315" cy="714375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26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49" name="矩形 148"/>
          <p:cNvSpPr/>
          <p:nvPr/>
        </p:nvSpPr>
        <p:spPr>
          <a:xfrm>
            <a:off x="1571603" y="4786322"/>
            <a:ext cx="214315" cy="714375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25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50" name="矩形 149"/>
          <p:cNvSpPr/>
          <p:nvPr/>
        </p:nvSpPr>
        <p:spPr>
          <a:xfrm>
            <a:off x="1785918" y="4786322"/>
            <a:ext cx="214315" cy="714375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24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51" name="矩形 150"/>
          <p:cNvSpPr/>
          <p:nvPr/>
        </p:nvSpPr>
        <p:spPr>
          <a:xfrm>
            <a:off x="2000232" y="4786322"/>
            <a:ext cx="285752" cy="714375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23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53" name="矩形 152"/>
          <p:cNvSpPr/>
          <p:nvPr/>
        </p:nvSpPr>
        <p:spPr>
          <a:xfrm>
            <a:off x="2285984" y="4786322"/>
            <a:ext cx="285752" cy="714375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22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54" name="矩形 153"/>
          <p:cNvSpPr/>
          <p:nvPr/>
        </p:nvSpPr>
        <p:spPr>
          <a:xfrm>
            <a:off x="2571736" y="4786322"/>
            <a:ext cx="285752" cy="714375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21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55" name="矩形 154"/>
          <p:cNvSpPr/>
          <p:nvPr/>
        </p:nvSpPr>
        <p:spPr>
          <a:xfrm>
            <a:off x="2857488" y="4786322"/>
            <a:ext cx="285752" cy="714375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20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56" name="矩形 155"/>
          <p:cNvSpPr/>
          <p:nvPr/>
        </p:nvSpPr>
        <p:spPr>
          <a:xfrm>
            <a:off x="3143240" y="4786322"/>
            <a:ext cx="285752" cy="714375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19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57" name="矩形 156"/>
          <p:cNvSpPr/>
          <p:nvPr/>
        </p:nvSpPr>
        <p:spPr>
          <a:xfrm>
            <a:off x="3428992" y="4786322"/>
            <a:ext cx="285752" cy="714375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18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58" name="矩形 157"/>
          <p:cNvSpPr/>
          <p:nvPr/>
        </p:nvSpPr>
        <p:spPr>
          <a:xfrm>
            <a:off x="3714744" y="4786322"/>
            <a:ext cx="285752" cy="714375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17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59" name="矩形 158"/>
          <p:cNvSpPr/>
          <p:nvPr/>
        </p:nvSpPr>
        <p:spPr>
          <a:xfrm>
            <a:off x="4000496" y="4786322"/>
            <a:ext cx="285752" cy="714375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16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60" name="矩形 159"/>
          <p:cNvSpPr/>
          <p:nvPr/>
        </p:nvSpPr>
        <p:spPr>
          <a:xfrm>
            <a:off x="4286248" y="4786322"/>
            <a:ext cx="285752" cy="714375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15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61" name="矩形 160"/>
          <p:cNvSpPr/>
          <p:nvPr/>
        </p:nvSpPr>
        <p:spPr>
          <a:xfrm>
            <a:off x="4572000" y="4786322"/>
            <a:ext cx="285752" cy="714375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14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62" name="矩形 161"/>
          <p:cNvSpPr/>
          <p:nvPr/>
        </p:nvSpPr>
        <p:spPr>
          <a:xfrm>
            <a:off x="4857752" y="4786322"/>
            <a:ext cx="285752" cy="714375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13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63" name="矩形 162"/>
          <p:cNvSpPr/>
          <p:nvPr/>
        </p:nvSpPr>
        <p:spPr>
          <a:xfrm>
            <a:off x="5143504" y="4786322"/>
            <a:ext cx="285752" cy="714375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12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64" name="矩形 163"/>
          <p:cNvSpPr/>
          <p:nvPr/>
        </p:nvSpPr>
        <p:spPr>
          <a:xfrm>
            <a:off x="5429256" y="4786322"/>
            <a:ext cx="285752" cy="714375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11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65" name="矩形 164"/>
          <p:cNvSpPr/>
          <p:nvPr/>
        </p:nvSpPr>
        <p:spPr>
          <a:xfrm>
            <a:off x="5715008" y="4786322"/>
            <a:ext cx="285752" cy="714375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10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66" name="矩形 165"/>
          <p:cNvSpPr/>
          <p:nvPr/>
        </p:nvSpPr>
        <p:spPr>
          <a:xfrm>
            <a:off x="6000760" y="4786322"/>
            <a:ext cx="285752" cy="714375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9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67" name="矩形 166"/>
          <p:cNvSpPr/>
          <p:nvPr/>
        </p:nvSpPr>
        <p:spPr>
          <a:xfrm>
            <a:off x="6286512" y="4786322"/>
            <a:ext cx="285752" cy="714375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8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68" name="矩形 167"/>
          <p:cNvSpPr/>
          <p:nvPr/>
        </p:nvSpPr>
        <p:spPr>
          <a:xfrm>
            <a:off x="6572264" y="4786322"/>
            <a:ext cx="285752" cy="714375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7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69" name="矩形 168"/>
          <p:cNvSpPr/>
          <p:nvPr/>
        </p:nvSpPr>
        <p:spPr>
          <a:xfrm>
            <a:off x="6858016" y="4786322"/>
            <a:ext cx="285752" cy="714375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6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70" name="矩形 169"/>
          <p:cNvSpPr/>
          <p:nvPr/>
        </p:nvSpPr>
        <p:spPr>
          <a:xfrm>
            <a:off x="7143768" y="4786322"/>
            <a:ext cx="285752" cy="714375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5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71" name="矩形 170"/>
          <p:cNvSpPr/>
          <p:nvPr/>
        </p:nvSpPr>
        <p:spPr>
          <a:xfrm>
            <a:off x="7429520" y="4786322"/>
            <a:ext cx="285752" cy="714375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4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72" name="矩形 171"/>
          <p:cNvSpPr/>
          <p:nvPr/>
        </p:nvSpPr>
        <p:spPr>
          <a:xfrm>
            <a:off x="7715272" y="4786322"/>
            <a:ext cx="285752" cy="714375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3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73" name="矩形 172"/>
          <p:cNvSpPr/>
          <p:nvPr/>
        </p:nvSpPr>
        <p:spPr>
          <a:xfrm>
            <a:off x="8001024" y="4786322"/>
            <a:ext cx="285752" cy="714375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2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74" name="矩形 173"/>
          <p:cNvSpPr/>
          <p:nvPr/>
        </p:nvSpPr>
        <p:spPr>
          <a:xfrm>
            <a:off x="8286776" y="4786322"/>
            <a:ext cx="285752" cy="714375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1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75" name="矩形 174"/>
          <p:cNvSpPr/>
          <p:nvPr/>
        </p:nvSpPr>
        <p:spPr>
          <a:xfrm>
            <a:off x="8572528" y="4786322"/>
            <a:ext cx="285752" cy="714375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0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76" name="矩形 175"/>
          <p:cNvSpPr/>
          <p:nvPr/>
        </p:nvSpPr>
        <p:spPr>
          <a:xfrm>
            <a:off x="285719" y="3357562"/>
            <a:ext cx="214315" cy="1428755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31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77" name="矩形 176"/>
          <p:cNvSpPr/>
          <p:nvPr/>
        </p:nvSpPr>
        <p:spPr>
          <a:xfrm>
            <a:off x="500034" y="3357562"/>
            <a:ext cx="214315" cy="1428755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30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78" name="矩形 177"/>
          <p:cNvSpPr/>
          <p:nvPr/>
        </p:nvSpPr>
        <p:spPr>
          <a:xfrm>
            <a:off x="714347" y="3357562"/>
            <a:ext cx="214315" cy="1428755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29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79" name="矩形 178"/>
          <p:cNvSpPr/>
          <p:nvPr/>
        </p:nvSpPr>
        <p:spPr>
          <a:xfrm>
            <a:off x="928662" y="3357562"/>
            <a:ext cx="214315" cy="1428755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28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80" name="矩形 179"/>
          <p:cNvSpPr/>
          <p:nvPr/>
        </p:nvSpPr>
        <p:spPr>
          <a:xfrm>
            <a:off x="1142975" y="3357562"/>
            <a:ext cx="214315" cy="1428755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27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81" name="矩形 180"/>
          <p:cNvSpPr/>
          <p:nvPr/>
        </p:nvSpPr>
        <p:spPr>
          <a:xfrm>
            <a:off x="1357290" y="3357562"/>
            <a:ext cx="214315" cy="1428755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26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82" name="矩形 181"/>
          <p:cNvSpPr/>
          <p:nvPr/>
        </p:nvSpPr>
        <p:spPr>
          <a:xfrm>
            <a:off x="1571603" y="3357562"/>
            <a:ext cx="214315" cy="1428755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25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83" name="矩形 182"/>
          <p:cNvSpPr/>
          <p:nvPr/>
        </p:nvSpPr>
        <p:spPr>
          <a:xfrm>
            <a:off x="1785918" y="3357562"/>
            <a:ext cx="214315" cy="1428755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24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84" name="矩形 183"/>
          <p:cNvSpPr/>
          <p:nvPr/>
        </p:nvSpPr>
        <p:spPr>
          <a:xfrm>
            <a:off x="2000232" y="3357562"/>
            <a:ext cx="285752" cy="1428755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23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85" name="矩形 184"/>
          <p:cNvSpPr/>
          <p:nvPr/>
        </p:nvSpPr>
        <p:spPr>
          <a:xfrm>
            <a:off x="2285984" y="3357562"/>
            <a:ext cx="285752" cy="1428755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22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86" name="矩形 185"/>
          <p:cNvSpPr/>
          <p:nvPr/>
        </p:nvSpPr>
        <p:spPr>
          <a:xfrm>
            <a:off x="2571736" y="3357562"/>
            <a:ext cx="285752" cy="1428755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21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87" name="矩形 186"/>
          <p:cNvSpPr/>
          <p:nvPr/>
        </p:nvSpPr>
        <p:spPr>
          <a:xfrm>
            <a:off x="2857488" y="3357562"/>
            <a:ext cx="285752" cy="1428755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20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88" name="矩形 187"/>
          <p:cNvSpPr/>
          <p:nvPr/>
        </p:nvSpPr>
        <p:spPr>
          <a:xfrm>
            <a:off x="3143240" y="3357562"/>
            <a:ext cx="285752" cy="1428755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19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89" name="矩形 188"/>
          <p:cNvSpPr/>
          <p:nvPr/>
        </p:nvSpPr>
        <p:spPr>
          <a:xfrm>
            <a:off x="3428992" y="3357562"/>
            <a:ext cx="285752" cy="1428755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IO2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90" name="矩形 189"/>
          <p:cNvSpPr/>
          <p:nvPr/>
        </p:nvSpPr>
        <p:spPr>
          <a:xfrm>
            <a:off x="3714744" y="3357562"/>
            <a:ext cx="285752" cy="1428755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IO1_key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91" name="矩形 190"/>
          <p:cNvSpPr/>
          <p:nvPr/>
        </p:nvSpPr>
        <p:spPr>
          <a:xfrm>
            <a:off x="4000496" y="3357562"/>
            <a:ext cx="285752" cy="1428755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IO0_CD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92" name="矩形 191"/>
          <p:cNvSpPr/>
          <p:nvPr/>
        </p:nvSpPr>
        <p:spPr>
          <a:xfrm>
            <a:off x="4286248" y="3357562"/>
            <a:ext cx="285752" cy="1428755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SW_BRIGHT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93" name="矩形 192"/>
          <p:cNvSpPr/>
          <p:nvPr/>
        </p:nvSpPr>
        <p:spPr>
          <a:xfrm>
            <a:off x="4572000" y="3357562"/>
            <a:ext cx="285752" cy="1428755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SW_DARKEN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94" name="矩形 193"/>
          <p:cNvSpPr/>
          <p:nvPr/>
        </p:nvSpPr>
        <p:spPr>
          <a:xfrm>
            <a:off x="4857752" y="3357562"/>
            <a:ext cx="285752" cy="1428755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SW_METER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95" name="矩形 194"/>
          <p:cNvSpPr/>
          <p:nvPr/>
        </p:nvSpPr>
        <p:spPr>
          <a:xfrm>
            <a:off x="5143504" y="3357562"/>
            <a:ext cx="285752" cy="1428755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SW_START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96" name="矩形 195"/>
          <p:cNvSpPr/>
          <p:nvPr/>
        </p:nvSpPr>
        <p:spPr>
          <a:xfrm>
            <a:off x="5429256" y="3357562"/>
            <a:ext cx="285752" cy="1428755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SW_SMART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97" name="矩形 196"/>
          <p:cNvSpPr/>
          <p:nvPr/>
        </p:nvSpPr>
        <p:spPr>
          <a:xfrm>
            <a:off x="5715008" y="3357562"/>
            <a:ext cx="285752" cy="1428755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CAM_LED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98" name="矩形 197"/>
          <p:cNvSpPr/>
          <p:nvPr/>
        </p:nvSpPr>
        <p:spPr>
          <a:xfrm>
            <a:off x="6000760" y="3357562"/>
            <a:ext cx="285752" cy="1428755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FAN_EN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99" name="矩形 198"/>
          <p:cNvSpPr/>
          <p:nvPr/>
        </p:nvSpPr>
        <p:spPr>
          <a:xfrm>
            <a:off x="6286512" y="3357562"/>
            <a:ext cx="285752" cy="1428755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LED_RED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00" name="矩形 199"/>
          <p:cNvSpPr/>
          <p:nvPr/>
        </p:nvSpPr>
        <p:spPr>
          <a:xfrm>
            <a:off x="6572264" y="3357562"/>
            <a:ext cx="285752" cy="1428755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LED_5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01" name="矩形 200"/>
          <p:cNvSpPr/>
          <p:nvPr/>
        </p:nvSpPr>
        <p:spPr>
          <a:xfrm>
            <a:off x="6858016" y="3357562"/>
            <a:ext cx="285752" cy="1428755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LED_4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02" name="矩形 201"/>
          <p:cNvSpPr/>
          <p:nvPr/>
        </p:nvSpPr>
        <p:spPr>
          <a:xfrm>
            <a:off x="7143768" y="3357562"/>
            <a:ext cx="285752" cy="1428755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LED_3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03" name="矩形 202"/>
          <p:cNvSpPr/>
          <p:nvPr/>
        </p:nvSpPr>
        <p:spPr>
          <a:xfrm>
            <a:off x="7429520" y="3357562"/>
            <a:ext cx="285752" cy="1428755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LED_2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04" name="矩形 203"/>
          <p:cNvSpPr/>
          <p:nvPr/>
        </p:nvSpPr>
        <p:spPr>
          <a:xfrm>
            <a:off x="7715272" y="3357562"/>
            <a:ext cx="285752" cy="1428755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LED_1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05" name="矩形 204"/>
          <p:cNvSpPr/>
          <p:nvPr/>
        </p:nvSpPr>
        <p:spPr>
          <a:xfrm>
            <a:off x="8001024" y="3357562"/>
            <a:ext cx="285752" cy="1428755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LED_AUTO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06" name="矩形 205"/>
          <p:cNvSpPr/>
          <p:nvPr/>
        </p:nvSpPr>
        <p:spPr>
          <a:xfrm>
            <a:off x="8286776" y="3357562"/>
            <a:ext cx="285752" cy="1428755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LED_AVG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07" name="矩形 206"/>
          <p:cNvSpPr/>
          <p:nvPr/>
        </p:nvSpPr>
        <p:spPr>
          <a:xfrm>
            <a:off x="8572528" y="3357562"/>
            <a:ext cx="285752" cy="1428755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LED_CEN</a:t>
            </a:r>
            <a:endParaRPr lang="zh-TW" alt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1249</TotalTime>
  <Words>1151</Words>
  <Application>Microsoft Office PowerPoint</Application>
  <PresentationFormat>如螢幕大小 (4:3)</PresentationFormat>
  <Paragraphs>600</Paragraphs>
  <Slides>46</Slides>
  <Notes>3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46</vt:i4>
      </vt:variant>
    </vt:vector>
  </HeadingPairs>
  <TitlesOfParts>
    <vt:vector size="47" baseType="lpstr">
      <vt:lpstr>Office 佈景主題</vt:lpstr>
      <vt:lpstr>投影片 1</vt:lpstr>
      <vt:lpstr>Aries Core IP</vt:lpstr>
      <vt:lpstr>Signals, Interfaces, and Pins</vt:lpstr>
      <vt:lpstr>Multiplexed I/O(MIO)</vt:lpstr>
      <vt:lpstr>Video Output Setting</vt:lpstr>
      <vt:lpstr>Power Block</vt:lpstr>
      <vt:lpstr>xxxx</vt:lpstr>
      <vt:lpstr>投影片 8</vt:lpstr>
      <vt:lpstr>投影片 9</vt:lpstr>
      <vt:lpstr>投影片 10</vt:lpstr>
      <vt:lpstr>Cypress FF3 燒錄</vt:lpstr>
      <vt:lpstr>Cypress FF3 使用</vt:lpstr>
      <vt:lpstr>Vivado看Layer</vt:lpstr>
      <vt:lpstr>設定圖層</vt:lpstr>
      <vt:lpstr>投影片 15</vt:lpstr>
      <vt:lpstr>設定貼圖</vt:lpstr>
      <vt:lpstr>設定圖層</vt:lpstr>
      <vt:lpstr>draw</vt:lpstr>
      <vt:lpstr>draw</vt:lpstr>
      <vt:lpstr>Address Map</vt:lpstr>
      <vt:lpstr>Mixer Layer Enable</vt:lpstr>
      <vt:lpstr>Mixer Control</vt:lpstr>
      <vt:lpstr>Mixer</vt:lpstr>
      <vt:lpstr>VDMA start</vt:lpstr>
      <vt:lpstr>VDMA freeze</vt:lpstr>
      <vt:lpstr>VTC version</vt:lpstr>
      <vt:lpstr>Video Timing Controller (VTC)</vt:lpstr>
      <vt:lpstr>UART1讀一拜出來</vt:lpstr>
      <vt:lpstr>投影片 29</vt:lpstr>
      <vt:lpstr>TPG setup start</vt:lpstr>
      <vt:lpstr>TPG setup test pattern</vt:lpstr>
      <vt:lpstr>投影片 32</vt:lpstr>
      <vt:lpstr>更新圖檔要重編ugfx</vt:lpstr>
      <vt:lpstr>更新硬體RX_wrapper.hdf</vt:lpstr>
      <vt:lpstr>更新RX_wrapper_hw_platform_0</vt:lpstr>
      <vt:lpstr>更新RX_wrapper.hdf</vt:lpstr>
      <vt:lpstr>改bsp的內容</vt:lpstr>
      <vt:lpstr>使用別人的專案</vt:lpstr>
      <vt:lpstr>壓縮專案</vt:lpstr>
      <vt:lpstr>GPIO</vt:lpstr>
      <vt:lpstr>EEPROM</vt:lpstr>
      <vt:lpstr>DMA</vt:lpstr>
      <vt:lpstr>必要的修改</vt:lpstr>
      <vt:lpstr>xxxxxxx</vt:lpstr>
      <vt:lpstr>相機邊角遮黑</vt:lpstr>
      <vt:lpstr>相機邊角遮黑設定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投影片 1</dc:title>
  <dc:creator>ims</dc:creator>
  <cp:lastModifiedBy>USER</cp:lastModifiedBy>
  <cp:revision>136</cp:revision>
  <dcterms:created xsi:type="dcterms:W3CDTF">2017-04-06T07:22:08Z</dcterms:created>
  <dcterms:modified xsi:type="dcterms:W3CDTF">2019-09-12T08:30:42Z</dcterms:modified>
</cp:coreProperties>
</file>